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61" r:id="rId5"/>
    <p:sldId id="263" r:id="rId6"/>
    <p:sldId id="259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E63C36-9657-4968-8CE3-ED71749AA76D}" v="968" dt="2021-03-22T20:05:40.3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4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E2CB9D-30C9-465E-A6B3-1EE14C194A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DFC9055-A00D-493A-8BC0-B6C4F8510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945C3DB-DE5C-4F45-BD63-2D58EFF87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0FC41-A376-43EE-BC2E-D1F2F481F138}" type="datetimeFigureOut">
              <a:rPr lang="fr-FR" smtClean="0"/>
              <a:t>22/03/2021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CF8CED-E718-47DB-9DAD-11B356637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7630443-663A-48EA-9E73-0122B7166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4391E-167D-4773-A59F-7B337BAD3C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4708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4B4C13-FB42-4380-A3BC-66B3403A8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3D33836-30D4-4341-9948-E659C9385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230FFD9-8291-4691-A289-B036DCF2A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0FC41-A376-43EE-BC2E-D1F2F481F138}" type="datetimeFigureOut">
              <a:rPr lang="fr-FR" smtClean="0"/>
              <a:t>22/03/2021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A632D29-C915-466A-A4B3-25B825B75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13BCEDE-0508-43DE-A099-0A25642BA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4391E-167D-4773-A59F-7B337BAD3C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413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CCCB4A3-DA8A-4C44-ABF4-D3EA23C55B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F38A9A8-068B-46BC-A27A-D4FDD2B452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0EA0F28-F951-4E39-B649-955226E77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0FC41-A376-43EE-BC2E-D1F2F481F138}" type="datetimeFigureOut">
              <a:rPr lang="fr-FR" smtClean="0"/>
              <a:t>22/03/2021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817098-F6B2-41F9-B9C0-A8EE6183B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F759792-5BAA-4C1E-80CF-C5000EC75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4391E-167D-4773-A59F-7B337BAD3C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6461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A29DB8-76DB-43A6-BEF1-A5278F9CD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6DF2DE-2295-409E-BF4D-5D1E5B9E8D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B13677-192A-48A5-BC43-92A5C3F75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0FC41-A376-43EE-BC2E-D1F2F481F138}" type="datetimeFigureOut">
              <a:rPr lang="fr-FR" smtClean="0"/>
              <a:t>22/03/2021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3AF1350-034C-49BB-83F1-EDA7F8110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F766C15-FEB2-4866-B6A2-FAD739F56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4391E-167D-4773-A59F-7B337BAD3C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1048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DCB03A-4876-4734-B977-D00316411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44F017-AA10-4698-8D76-D31BB55C83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B53A3C4-9BD6-48ED-9FA9-20B59774E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0FC41-A376-43EE-BC2E-D1F2F481F138}" type="datetimeFigureOut">
              <a:rPr lang="fr-FR" smtClean="0"/>
              <a:t>22/03/2021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06E2748-6253-4A62-9A2C-8BA4D8C5F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79F5B70-ECAB-472D-9E3F-DDBCAF0A7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4391E-167D-4773-A59F-7B337BAD3C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3349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5734E6-7235-47CB-81B2-1DE5BE226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B27224-5890-4614-85AD-87896D52B6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D3C153D-4F7D-49AA-9FA0-D4A552680E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586DEDE-1CF3-49D5-A0EA-E28088C98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0FC41-A376-43EE-BC2E-D1F2F481F138}" type="datetimeFigureOut">
              <a:rPr lang="fr-FR" smtClean="0"/>
              <a:t>22/03/2021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EE3ADB4-4985-42AA-A80D-8D794DEC9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7102D2D-20AB-463F-8ABD-A651DBA16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4391E-167D-4773-A59F-7B337BAD3C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6419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29ED27-4198-4C09-9DDE-DEFE02F55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59B9553-EBF0-4B5E-AA82-A7205CEAC1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B6988D5-8718-4143-8C65-4586461CE6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9AA8324-8CA3-4B5E-9D72-EFDA199FFB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989E6AC-C61F-48CA-BD1F-605DE1F221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BCCD7C5-4D6B-4E65-90C3-AE236040A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0FC41-A376-43EE-BC2E-D1F2F481F138}" type="datetimeFigureOut">
              <a:rPr lang="fr-FR" smtClean="0"/>
              <a:t>22/03/2021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12EF466-1003-4AE8-965A-479617976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64F96AF-0116-440D-AA16-092423553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4391E-167D-4773-A59F-7B337BAD3C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4907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AAED06-BFFE-4100-9B95-AC776D85C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EFFBC08-8821-424B-95DD-544C74DD5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0FC41-A376-43EE-BC2E-D1F2F481F138}" type="datetimeFigureOut">
              <a:rPr lang="fr-FR" smtClean="0"/>
              <a:t>22/03/2021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B521E42-EF07-4BA9-A890-8BE61D48E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726B571-E280-440B-98D9-DC8673FB1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4391E-167D-4773-A59F-7B337BAD3C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0206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E1C4715-54A1-4661-A650-3DC0ADB4E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0FC41-A376-43EE-BC2E-D1F2F481F138}" type="datetimeFigureOut">
              <a:rPr lang="fr-FR" smtClean="0"/>
              <a:t>22/03/2021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5C89B38-95FC-46DF-A58B-05F61DE8D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C72AB80-4AF1-4A2D-A415-6CEEC0E97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4391E-167D-4773-A59F-7B337BAD3C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5678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CF68C2-BC87-42FE-B4BD-AEAD3D5E6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1697D8-1E65-4722-8C26-737318A67D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6F367AF-0008-4DE9-8B73-53C09E0479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6945812-1D8B-41CF-9F20-7651740FE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0FC41-A376-43EE-BC2E-D1F2F481F138}" type="datetimeFigureOut">
              <a:rPr lang="fr-FR" smtClean="0"/>
              <a:t>22/03/2021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FA64CC5-C2AF-4CFF-A578-C76100909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03DB2EF-D5AC-47F6-AFEE-F3C2D6847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4391E-167D-4773-A59F-7B337BAD3C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3908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65D1AF-E15E-4993-80AC-62C513F6E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D45AD85-1EE5-4338-84B7-FAD901932C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3CFC1A5-6694-43F2-A080-1E2232A690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DFFF930-7C72-4D35-AB40-E689D0397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0FC41-A376-43EE-BC2E-D1F2F481F138}" type="datetimeFigureOut">
              <a:rPr lang="fr-FR" smtClean="0"/>
              <a:t>22/03/2021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F99DABB-BAB3-4720-8BB8-9CFB43C01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852E9F4-ACAC-4A00-9588-CB02F868A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4391E-167D-4773-A59F-7B337BAD3C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136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01A48DF-5E66-46F0-AFFC-73181B0FF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6CDBD16-9105-4CEC-BAB1-FD2F15A01F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67D763C-C9D0-48ED-BD79-C3CD21848B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0FC41-A376-43EE-BC2E-D1F2F481F138}" type="datetimeFigureOut">
              <a:rPr lang="fr-FR" smtClean="0"/>
              <a:t>22/03/2021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0592B47-FB9E-4444-B86D-4C4FB7CD15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CA9DB00-A595-488D-A426-41669E7879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4391E-167D-4773-A59F-7B337BAD3C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2687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3A5BA5AF-A271-4F23-BBA9-2F96A400D44A}"/>
              </a:ext>
            </a:extLst>
          </p:cNvPr>
          <p:cNvSpPr/>
          <p:nvPr/>
        </p:nvSpPr>
        <p:spPr>
          <a:xfrm>
            <a:off x="0" y="-13157"/>
            <a:ext cx="4744720" cy="240788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44807CF-CD1A-49AF-9584-41936ECB7124}"/>
              </a:ext>
            </a:extLst>
          </p:cNvPr>
          <p:cNvSpPr/>
          <p:nvPr/>
        </p:nvSpPr>
        <p:spPr>
          <a:xfrm>
            <a:off x="9733280" y="-13157"/>
            <a:ext cx="2458720" cy="16093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riangle rectangle 4">
            <a:extLst>
              <a:ext uri="{FF2B5EF4-FFF2-40B4-BE49-F238E27FC236}">
                <a16:creationId xmlns:a16="http://schemas.microsoft.com/office/drawing/2014/main" id="{768AAB26-DA3D-41A5-AEA8-CE66D14B7957}"/>
              </a:ext>
            </a:extLst>
          </p:cNvPr>
          <p:cNvSpPr/>
          <p:nvPr/>
        </p:nvSpPr>
        <p:spPr>
          <a:xfrm>
            <a:off x="1655603" y="411061"/>
            <a:ext cx="2298584" cy="1275126"/>
          </a:xfrm>
          <a:prstGeom prst="rt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270A57-C3AE-4A91-B66E-44AB79498E38}"/>
              </a:ext>
            </a:extLst>
          </p:cNvPr>
          <p:cNvSpPr/>
          <p:nvPr/>
        </p:nvSpPr>
        <p:spPr>
          <a:xfrm>
            <a:off x="1655603" y="1506187"/>
            <a:ext cx="180000" cy="1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E21EEAB-3A32-45DE-8CFB-11AF19AEACB7}"/>
              </a:ext>
            </a:extLst>
          </p:cNvPr>
          <p:cNvSpPr txBox="1"/>
          <p:nvPr/>
        </p:nvSpPr>
        <p:spPr>
          <a:xfrm>
            <a:off x="1413693" y="1596187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A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DDCFDC1-6E72-4075-8A66-CC8E63333C96}"/>
              </a:ext>
            </a:extLst>
          </p:cNvPr>
          <p:cNvSpPr txBox="1"/>
          <p:nvPr/>
        </p:nvSpPr>
        <p:spPr>
          <a:xfrm>
            <a:off x="3906817" y="1438966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B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A64973B-AF27-4DF3-AFB0-7C2935922DE3}"/>
              </a:ext>
            </a:extLst>
          </p:cNvPr>
          <p:cNvSpPr txBox="1"/>
          <p:nvPr/>
        </p:nvSpPr>
        <p:spPr>
          <a:xfrm>
            <a:off x="1328433" y="-13157"/>
            <a:ext cx="404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C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D858961D-5EBB-4569-B46B-F3E7E2F9FD83}"/>
              </a:ext>
            </a:extLst>
          </p:cNvPr>
          <p:cNvSpPr txBox="1"/>
          <p:nvPr/>
        </p:nvSpPr>
        <p:spPr>
          <a:xfrm>
            <a:off x="2513148" y="474635"/>
            <a:ext cx="9877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5 cm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78A644AA-BB29-402C-A18C-2A431D409331}"/>
              </a:ext>
            </a:extLst>
          </p:cNvPr>
          <p:cNvSpPr txBox="1"/>
          <p:nvPr/>
        </p:nvSpPr>
        <p:spPr>
          <a:xfrm>
            <a:off x="2584030" y="1641187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?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D36F2AC0-6292-42F3-83F8-61423D43EFF3}"/>
              </a:ext>
            </a:extLst>
          </p:cNvPr>
          <p:cNvSpPr txBox="1"/>
          <p:nvPr/>
        </p:nvSpPr>
        <p:spPr>
          <a:xfrm>
            <a:off x="2708723" y="1213799"/>
            <a:ext cx="7409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30°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BB618C4C-C6F7-4FCF-8321-AE2DD6A441FA}"/>
              </a:ext>
            </a:extLst>
          </p:cNvPr>
          <p:cNvSpPr/>
          <p:nvPr/>
        </p:nvSpPr>
        <p:spPr>
          <a:xfrm rot="14710683">
            <a:off x="3412116" y="1436376"/>
            <a:ext cx="375424" cy="366062"/>
          </a:xfrm>
          <a:prstGeom prst="arc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A949CA31-8E15-42D8-A16E-1226B0FAD19F}"/>
              </a:ext>
            </a:extLst>
          </p:cNvPr>
          <p:cNvSpPr txBox="1"/>
          <p:nvPr/>
        </p:nvSpPr>
        <p:spPr>
          <a:xfrm>
            <a:off x="4944759" y="536189"/>
            <a:ext cx="33241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Dans ABC rectangle en A,</a:t>
            </a:r>
          </a:p>
        </p:txBody>
      </p: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D33AF242-C3BF-44FA-B0FE-73C78251CEEE}"/>
              </a:ext>
            </a:extLst>
          </p:cNvPr>
          <p:cNvGrpSpPr/>
          <p:nvPr/>
        </p:nvGrpSpPr>
        <p:grpSpPr>
          <a:xfrm>
            <a:off x="5688471" y="94564"/>
            <a:ext cx="2837828" cy="557708"/>
            <a:chOff x="4511040" y="94564"/>
            <a:chExt cx="2837828" cy="557708"/>
          </a:xfrm>
        </p:grpSpPr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94762F83-4AB4-4A7A-944E-DEBA5CCFE133}"/>
                </a:ext>
              </a:extLst>
            </p:cNvPr>
            <p:cNvSpPr txBox="1"/>
            <p:nvPr/>
          </p:nvSpPr>
          <p:spPr>
            <a:xfrm>
              <a:off x="4511040" y="94564"/>
              <a:ext cx="28378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solidFill>
                    <a:srgbClr val="FFC000"/>
                  </a:solidFill>
                </a:rPr>
                <a:t>Obligatoire dans tous les cas</a:t>
              </a:r>
            </a:p>
          </p:txBody>
        </p:sp>
        <p:cxnSp>
          <p:nvCxnSpPr>
            <p:cNvPr id="17" name="Connecteur droit avec flèche 16">
              <a:extLst>
                <a:ext uri="{FF2B5EF4-FFF2-40B4-BE49-F238E27FC236}">
                  <a16:creationId xmlns:a16="http://schemas.microsoft.com/office/drawing/2014/main" id="{128F3E3F-D0EC-4319-AFD6-808A3A607F1E}"/>
                </a:ext>
              </a:extLst>
            </p:cNvPr>
            <p:cNvCxnSpPr>
              <a:stCxn id="15" idx="2"/>
            </p:cNvCxnSpPr>
            <p:nvPr/>
          </p:nvCxnSpPr>
          <p:spPr>
            <a:xfrm flipH="1">
              <a:off x="5638800" y="463896"/>
              <a:ext cx="291154" cy="188376"/>
            </a:xfrm>
            <a:prstGeom prst="straightConnector1">
              <a:avLst/>
            </a:prstGeom>
            <a:ln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5E7F965A-1563-4115-8215-828014CB48DC}"/>
              </a:ext>
            </a:extLst>
          </p:cNvPr>
          <p:cNvSpPr txBox="1"/>
          <p:nvPr/>
        </p:nvSpPr>
        <p:spPr>
          <a:xfrm>
            <a:off x="9858028" y="41729"/>
            <a:ext cx="2333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cos</a:t>
            </a:r>
            <a:r>
              <a:rPr lang="fr-FR" sz="800" dirty="0">
                <a:solidFill>
                  <a:srgbClr val="FF0000"/>
                </a:solidFill>
              </a:rPr>
              <a:t>inus</a:t>
            </a:r>
            <a:r>
              <a:rPr lang="fr-FR" dirty="0">
                <a:solidFill>
                  <a:srgbClr val="FF0000"/>
                </a:solidFill>
              </a:rPr>
              <a:t> = adj</a:t>
            </a:r>
            <a:r>
              <a:rPr lang="fr-FR" sz="800" dirty="0">
                <a:solidFill>
                  <a:srgbClr val="FF0000"/>
                </a:solidFill>
              </a:rPr>
              <a:t>acent</a:t>
            </a:r>
            <a:r>
              <a:rPr lang="fr-FR" dirty="0">
                <a:solidFill>
                  <a:srgbClr val="FF0000"/>
                </a:solidFill>
              </a:rPr>
              <a:t> / hyp</a:t>
            </a:r>
            <a:r>
              <a:rPr lang="fr-FR" sz="800" dirty="0">
                <a:solidFill>
                  <a:srgbClr val="FF0000"/>
                </a:solidFill>
              </a:rPr>
              <a:t>oténuse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55732571-216B-4911-8A2A-DC313316A211}"/>
              </a:ext>
            </a:extLst>
          </p:cNvPr>
          <p:cNvSpPr txBox="1"/>
          <p:nvPr/>
        </p:nvSpPr>
        <p:spPr>
          <a:xfrm>
            <a:off x="9855407" y="532934"/>
            <a:ext cx="2182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sin</a:t>
            </a:r>
            <a:r>
              <a:rPr lang="fr-FR" sz="800" dirty="0">
                <a:solidFill>
                  <a:srgbClr val="FF0000"/>
                </a:solidFill>
              </a:rPr>
              <a:t>us</a:t>
            </a:r>
            <a:r>
              <a:rPr lang="fr-FR" dirty="0">
                <a:solidFill>
                  <a:srgbClr val="FF0000"/>
                </a:solidFill>
              </a:rPr>
              <a:t> = opp</a:t>
            </a:r>
            <a:r>
              <a:rPr lang="fr-FR" sz="800" dirty="0">
                <a:solidFill>
                  <a:srgbClr val="FF0000"/>
                </a:solidFill>
              </a:rPr>
              <a:t>osé</a:t>
            </a:r>
            <a:r>
              <a:rPr lang="fr-FR" dirty="0">
                <a:solidFill>
                  <a:srgbClr val="FF0000"/>
                </a:solidFill>
              </a:rPr>
              <a:t> / hyp</a:t>
            </a:r>
            <a:r>
              <a:rPr lang="fr-FR" sz="800" dirty="0">
                <a:solidFill>
                  <a:srgbClr val="FF0000"/>
                </a:solidFill>
              </a:rPr>
              <a:t>oténuse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B4CEB0E2-5AED-4A06-82DD-F2C6286C89E8}"/>
              </a:ext>
            </a:extLst>
          </p:cNvPr>
          <p:cNvSpPr txBox="1"/>
          <p:nvPr/>
        </p:nvSpPr>
        <p:spPr>
          <a:xfrm>
            <a:off x="9855407" y="1059261"/>
            <a:ext cx="2200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tan</a:t>
            </a:r>
            <a:r>
              <a:rPr lang="fr-FR" sz="800" dirty="0">
                <a:solidFill>
                  <a:srgbClr val="FF0000"/>
                </a:solidFill>
              </a:rPr>
              <a:t>gente</a:t>
            </a:r>
            <a:r>
              <a:rPr lang="fr-FR" dirty="0">
                <a:solidFill>
                  <a:srgbClr val="FF0000"/>
                </a:solidFill>
              </a:rPr>
              <a:t> = opp</a:t>
            </a:r>
            <a:r>
              <a:rPr lang="fr-FR" sz="800" dirty="0">
                <a:solidFill>
                  <a:srgbClr val="FF0000"/>
                </a:solidFill>
              </a:rPr>
              <a:t>osé</a:t>
            </a:r>
            <a:r>
              <a:rPr lang="fr-FR" dirty="0">
                <a:solidFill>
                  <a:srgbClr val="FF0000"/>
                </a:solidFill>
              </a:rPr>
              <a:t> / adj</a:t>
            </a:r>
            <a:r>
              <a:rPr lang="fr-FR" sz="800" dirty="0">
                <a:solidFill>
                  <a:srgbClr val="FF0000"/>
                </a:solidFill>
              </a:rPr>
              <a:t>acent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ZoneTexte 22">
                <a:extLst>
                  <a:ext uri="{FF2B5EF4-FFF2-40B4-BE49-F238E27FC236}">
                    <a16:creationId xmlns:a16="http://schemas.microsoft.com/office/drawing/2014/main" id="{67D2572D-4CCD-4D62-99D1-319050E00F7C}"/>
                  </a:ext>
                </a:extLst>
              </p:cNvPr>
              <p:cNvSpPr txBox="1"/>
              <p:nvPr/>
            </p:nvSpPr>
            <p:spPr>
              <a:xfrm>
                <a:off x="1045891" y="2458382"/>
                <a:ext cx="5019131" cy="41008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>
                    <a:solidFill>
                      <a:srgbClr val="FFC000"/>
                    </a:solidFill>
                  </a:rPr>
                  <a:t>On cherche quelle formule utiliser.</a:t>
                </a:r>
              </a:p>
              <a:p>
                <a:endParaRPr lang="fr-FR" dirty="0">
                  <a:solidFill>
                    <a:srgbClr val="FFC000"/>
                  </a:solidFill>
                </a:endParaRPr>
              </a:p>
              <a:p>
                <a:r>
                  <a:rPr lang="fr-FR" dirty="0">
                    <a:solidFill>
                      <a:srgbClr val="FFC000"/>
                    </a:solidFill>
                  </a:rPr>
                  <a:t>On connait : 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r-FR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fr-FR" b="0" i="0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</m:acc>
                  </m:oMath>
                </a14:m>
                <a:endParaRPr lang="fr-FR" dirty="0">
                  <a:solidFill>
                    <a:srgbClr val="FFC000"/>
                  </a:solidFill>
                </a:endParaRP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fr-FR" dirty="0">
                    <a:solidFill>
                      <a:srgbClr val="FFC000"/>
                    </a:solidFill>
                  </a:rPr>
                  <a:t>BC : hyp</a:t>
                </a:r>
                <a:r>
                  <a:rPr lang="fr-FR" sz="800" dirty="0">
                    <a:solidFill>
                      <a:srgbClr val="FFC000"/>
                    </a:solidFill>
                  </a:rPr>
                  <a:t>oténuse</a:t>
                </a:r>
              </a:p>
              <a:p>
                <a:r>
                  <a:rPr lang="fr-FR" dirty="0">
                    <a:solidFill>
                      <a:srgbClr val="FFC000"/>
                    </a:solidFill>
                  </a:rPr>
                  <a:t>On cherche :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fr-FR" dirty="0">
                    <a:solidFill>
                      <a:srgbClr val="FFC000"/>
                    </a:solidFill>
                  </a:rPr>
                  <a:t>AB : adj</a:t>
                </a:r>
                <a:r>
                  <a:rPr lang="fr-FR" sz="800" dirty="0">
                    <a:solidFill>
                      <a:srgbClr val="FFC000"/>
                    </a:solidFill>
                  </a:rPr>
                  <a:t>acent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endParaRPr lang="fr-FR" sz="800" dirty="0">
                  <a:solidFill>
                    <a:srgbClr val="FFC000"/>
                  </a:solidFill>
                </a:endParaRPr>
              </a:p>
              <a:p>
                <a:r>
                  <a:rPr lang="fr-FR" dirty="0">
                    <a:solidFill>
                      <a:srgbClr val="FFC000"/>
                    </a:solidFill>
                  </a:rPr>
                  <a:t>La formule qui contient </a:t>
                </a:r>
                <a:r>
                  <a:rPr lang="fr-FR" b="1" dirty="0">
                    <a:solidFill>
                      <a:srgbClr val="FFC000"/>
                    </a:solidFill>
                  </a:rPr>
                  <a:t>hyp</a:t>
                </a:r>
                <a:r>
                  <a:rPr lang="fr-FR" sz="800" dirty="0">
                    <a:solidFill>
                      <a:srgbClr val="FFC000"/>
                    </a:solidFill>
                  </a:rPr>
                  <a:t>oténuse</a:t>
                </a:r>
                <a:r>
                  <a:rPr lang="fr-FR" dirty="0">
                    <a:solidFill>
                      <a:srgbClr val="FFC000"/>
                    </a:solidFill>
                  </a:rPr>
                  <a:t> et </a:t>
                </a:r>
                <a:r>
                  <a:rPr lang="fr-FR" b="1" dirty="0">
                    <a:solidFill>
                      <a:srgbClr val="FFC000"/>
                    </a:solidFill>
                  </a:rPr>
                  <a:t>adj</a:t>
                </a:r>
                <a:r>
                  <a:rPr lang="fr-FR" sz="800" dirty="0">
                    <a:solidFill>
                      <a:srgbClr val="FFC000"/>
                    </a:solidFill>
                  </a:rPr>
                  <a:t>acent</a:t>
                </a:r>
                <a:r>
                  <a:rPr lang="fr-FR" dirty="0">
                    <a:solidFill>
                      <a:srgbClr val="FFC000"/>
                    </a:solidFill>
                  </a:rPr>
                  <a:t> est </a:t>
                </a:r>
                <a:r>
                  <a:rPr lang="fr-FR" b="1" dirty="0">
                    <a:solidFill>
                      <a:srgbClr val="FFC000"/>
                    </a:solidFill>
                  </a:rPr>
                  <a:t>cos</a:t>
                </a:r>
                <a:r>
                  <a:rPr lang="fr-FR" sz="800" dirty="0">
                    <a:solidFill>
                      <a:srgbClr val="FFC000"/>
                    </a:solidFill>
                  </a:rPr>
                  <a:t>inus</a:t>
                </a:r>
              </a:p>
              <a:p>
                <a:endParaRPr lang="fr-FR" dirty="0">
                  <a:solidFill>
                    <a:srgbClr val="FFC000"/>
                  </a:solidFill>
                </a:endParaRPr>
              </a:p>
              <a:p>
                <a:r>
                  <a:rPr lang="fr-FR" dirty="0">
                    <a:solidFill>
                      <a:srgbClr val="FFC000"/>
                    </a:solidFill>
                  </a:rPr>
                  <a:t>On écrit le </a:t>
                </a:r>
                <a:r>
                  <a:rPr lang="fr-FR" b="1" dirty="0">
                    <a:solidFill>
                      <a:srgbClr val="FFC000"/>
                    </a:solidFill>
                  </a:rPr>
                  <a:t>cosinus</a:t>
                </a:r>
                <a:r>
                  <a:rPr lang="fr-FR" dirty="0">
                    <a:solidFill>
                      <a:srgbClr val="FFC000"/>
                    </a:solidFill>
                  </a:rPr>
                  <a:t> de l’angle que l’on connait.</a:t>
                </a:r>
              </a:p>
              <a:p>
                <a:endParaRPr lang="fr-FR" dirty="0">
                  <a:solidFill>
                    <a:srgbClr val="FFC000"/>
                  </a:solidFill>
                </a:endParaRPr>
              </a:p>
              <a:p>
                <a:r>
                  <a:rPr lang="fr-FR" dirty="0">
                    <a:solidFill>
                      <a:srgbClr val="FFC000"/>
                    </a:solidFill>
                  </a:rPr>
                  <a:t>On fait bien attention à qui est le dénominateur et </a:t>
                </a:r>
              </a:p>
              <a:p>
                <a:r>
                  <a:rPr lang="fr-FR" dirty="0">
                    <a:solidFill>
                      <a:srgbClr val="FFC000"/>
                    </a:solidFill>
                  </a:rPr>
                  <a:t>qui est le dénominateur sans les inverser. Pour cela,</a:t>
                </a:r>
              </a:p>
              <a:p>
                <a:r>
                  <a:rPr lang="fr-FR" dirty="0">
                    <a:solidFill>
                      <a:srgbClr val="FFC000"/>
                    </a:solidFill>
                  </a:rPr>
                  <a:t>on utilise la formule </a:t>
                </a:r>
                <a:r>
                  <a:rPr lang="fr-FR" dirty="0">
                    <a:solidFill>
                      <a:srgbClr val="FF0000"/>
                    </a:solidFill>
                  </a:rPr>
                  <a:t>cos</a:t>
                </a:r>
                <a:r>
                  <a:rPr lang="fr-FR" sz="800" dirty="0">
                    <a:solidFill>
                      <a:srgbClr val="FF0000"/>
                    </a:solidFill>
                  </a:rPr>
                  <a:t>inus</a:t>
                </a:r>
                <a:r>
                  <a:rPr lang="fr-FR" dirty="0">
                    <a:solidFill>
                      <a:srgbClr val="FF0000"/>
                    </a:solidFill>
                  </a:rPr>
                  <a:t> = adj</a:t>
                </a:r>
                <a:r>
                  <a:rPr lang="fr-FR" sz="800" dirty="0">
                    <a:solidFill>
                      <a:srgbClr val="FF0000"/>
                    </a:solidFill>
                  </a:rPr>
                  <a:t>acent</a:t>
                </a:r>
                <a:r>
                  <a:rPr lang="fr-FR" dirty="0">
                    <a:solidFill>
                      <a:srgbClr val="FF0000"/>
                    </a:solidFill>
                  </a:rPr>
                  <a:t> / hyp</a:t>
                </a:r>
                <a:r>
                  <a:rPr lang="fr-FR" sz="800" dirty="0">
                    <a:solidFill>
                      <a:srgbClr val="FF0000"/>
                    </a:solidFill>
                  </a:rPr>
                  <a:t>oténuse</a:t>
                </a:r>
              </a:p>
            </p:txBody>
          </p:sp>
        </mc:Choice>
        <mc:Fallback>
          <p:sp>
            <p:nvSpPr>
              <p:cNvPr id="23" name="ZoneTexte 22">
                <a:extLst>
                  <a:ext uri="{FF2B5EF4-FFF2-40B4-BE49-F238E27FC236}">
                    <a16:creationId xmlns:a16="http://schemas.microsoft.com/office/drawing/2014/main" id="{67D2572D-4CCD-4D62-99D1-319050E00F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891" y="2458382"/>
                <a:ext cx="5019131" cy="4100866"/>
              </a:xfrm>
              <a:prstGeom prst="rect">
                <a:avLst/>
              </a:prstGeom>
              <a:blipFill>
                <a:blip r:embed="rId2"/>
                <a:stretch>
                  <a:fillRect l="-1094" t="-743" r="-122" b="-133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F596515B-F884-46CC-8A60-D0FEA09CE00D}"/>
                  </a:ext>
                </a:extLst>
              </p:cNvPr>
              <p:cNvSpPr txBox="1"/>
              <p:nvPr/>
            </p:nvSpPr>
            <p:spPr>
              <a:xfrm>
                <a:off x="5733917" y="1201562"/>
                <a:ext cx="1745863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2400" b="0" i="0" smtClean="0">
                          <a:latin typeface="Cambria Math" panose="02040503050406030204" pitchFamily="18" charset="0"/>
                        </a:rPr>
                        <m:t>cos</m:t>
                      </m:r>
                      <m:d>
                        <m:dPr>
                          <m:ctrlPr>
                            <a:rPr lang="fr-FR" sz="2400" b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fr-FR" sz="2400" b="0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fr-FR" sz="2400" b="0" i="0" smtClean="0"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</m:e>
                          </m:acc>
                        </m:e>
                      </m:d>
                      <m:r>
                        <a:rPr lang="fr-FR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400" b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AB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BC</m:t>
                          </m:r>
                        </m:den>
                      </m:f>
                    </m:oMath>
                  </m:oMathPara>
                </a14:m>
                <a:endParaRPr lang="fr-FR" sz="2400" dirty="0"/>
              </a:p>
            </p:txBody>
          </p:sp>
        </mc:Choice>
        <mc:Fallback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F596515B-F884-46CC-8A60-D0FEA09CE0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3917" y="1201562"/>
                <a:ext cx="1745863" cy="69384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Connecteur droit avec flèche 27">
            <a:extLst>
              <a:ext uri="{FF2B5EF4-FFF2-40B4-BE49-F238E27FC236}">
                <a16:creationId xmlns:a16="http://schemas.microsoft.com/office/drawing/2014/main" id="{470094B9-BCED-4C55-994C-90465E69CA1B}"/>
              </a:ext>
            </a:extLst>
          </p:cNvPr>
          <p:cNvCxnSpPr>
            <a:cxnSpLocks/>
          </p:cNvCxnSpPr>
          <p:nvPr/>
        </p:nvCxnSpPr>
        <p:spPr>
          <a:xfrm flipV="1">
            <a:off x="4744720" y="1933574"/>
            <a:ext cx="2071512" cy="1550695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2626D829-2A1E-4A53-B1FB-740159E20D65}"/>
                  </a:ext>
                </a:extLst>
              </p:cNvPr>
              <p:cNvSpPr txBox="1"/>
              <p:nvPr/>
            </p:nvSpPr>
            <p:spPr>
              <a:xfrm>
                <a:off x="5733917" y="2047806"/>
                <a:ext cx="1992533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2400" b="0" i="0" smtClean="0">
                          <a:latin typeface="Cambria Math" panose="02040503050406030204" pitchFamily="18" charset="0"/>
                        </a:rPr>
                        <m:t>cos</m:t>
                      </m:r>
                      <m:d>
                        <m:dPr>
                          <m:ctrlPr>
                            <a:rPr lang="fr-FR" sz="2400" b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30°</m:t>
                          </m:r>
                        </m:e>
                      </m:d>
                      <m:r>
                        <a:rPr lang="fr-FR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400" b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AB</m:t>
                          </m:r>
                        </m:num>
                        <m:den>
                          <m: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fr-FR" sz="2400" dirty="0"/>
              </a:p>
            </p:txBody>
          </p:sp>
        </mc:Choice>
        <mc:Fallback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2626D829-2A1E-4A53-B1FB-740159E20D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3917" y="2047806"/>
                <a:ext cx="1992533" cy="6938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Connecteur droit avec flèche 35">
            <a:extLst>
              <a:ext uri="{FF2B5EF4-FFF2-40B4-BE49-F238E27FC236}">
                <a16:creationId xmlns:a16="http://schemas.microsoft.com/office/drawing/2014/main" id="{0891C1AF-493A-46F9-9691-FD113CDF1E6C}"/>
              </a:ext>
            </a:extLst>
          </p:cNvPr>
          <p:cNvCxnSpPr>
            <a:cxnSpLocks/>
          </p:cNvCxnSpPr>
          <p:nvPr/>
        </p:nvCxnSpPr>
        <p:spPr>
          <a:xfrm flipH="1" flipV="1">
            <a:off x="6606848" y="2823154"/>
            <a:ext cx="1531312" cy="306818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ZoneTexte 38">
            <a:extLst>
              <a:ext uri="{FF2B5EF4-FFF2-40B4-BE49-F238E27FC236}">
                <a16:creationId xmlns:a16="http://schemas.microsoft.com/office/drawing/2014/main" id="{9A545AF2-4762-4151-83AE-BFA0DB88C744}"/>
              </a:ext>
            </a:extLst>
          </p:cNvPr>
          <p:cNvSpPr txBox="1"/>
          <p:nvPr/>
        </p:nvSpPr>
        <p:spPr>
          <a:xfrm>
            <a:off x="8526299" y="2837938"/>
            <a:ext cx="34884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C000"/>
                </a:solidFill>
              </a:rPr>
              <a:t>Dans la formule, on remplace par</a:t>
            </a:r>
          </a:p>
          <a:p>
            <a:r>
              <a:rPr lang="fr-FR" dirty="0">
                <a:solidFill>
                  <a:srgbClr val="FFC000"/>
                </a:solidFill>
              </a:rPr>
              <a:t>les valeurs données dans l’énoncé.</a:t>
            </a:r>
          </a:p>
          <a:p>
            <a:endParaRPr lang="fr-FR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46252499-A124-4643-A12C-D772B24A2204}"/>
                  </a:ext>
                </a:extLst>
              </p:cNvPr>
              <p:cNvSpPr txBox="1"/>
              <p:nvPr/>
            </p:nvSpPr>
            <p:spPr>
              <a:xfrm>
                <a:off x="5729720" y="2883566"/>
                <a:ext cx="1992532" cy="7167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24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  <m:d>
                            <m:d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400" b="0" i="0" smtClean="0">
                                  <a:latin typeface="Cambria Math" panose="02040503050406030204" pitchFamily="18" charset="0"/>
                                </a:rPr>
                                <m:t>30°</m:t>
                              </m:r>
                            </m:e>
                          </m:d>
                        </m:num>
                        <m:den>
                          <m:r>
                            <a:rPr lang="fr-FR" sz="24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fr-FR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400" b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AB</m:t>
                          </m:r>
                        </m:num>
                        <m:den>
                          <m: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fr-FR" sz="2400" dirty="0"/>
              </a:p>
            </p:txBody>
          </p:sp>
        </mc:Choice>
        <mc:Fallback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46252499-A124-4643-A12C-D772B24A22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9720" y="2883566"/>
                <a:ext cx="1992532" cy="7167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Connecteur droit avec flèche 41">
            <a:extLst>
              <a:ext uri="{FF2B5EF4-FFF2-40B4-BE49-F238E27FC236}">
                <a16:creationId xmlns:a16="http://schemas.microsoft.com/office/drawing/2014/main" id="{53C32AAF-FAD0-48CB-942A-D485F3BF35D3}"/>
              </a:ext>
            </a:extLst>
          </p:cNvPr>
          <p:cNvCxnSpPr>
            <a:cxnSpLocks/>
          </p:cNvCxnSpPr>
          <p:nvPr/>
        </p:nvCxnSpPr>
        <p:spPr>
          <a:xfrm flipH="1" flipV="1">
            <a:off x="6629509" y="3573051"/>
            <a:ext cx="1531312" cy="306818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oneTexte 42">
            <a:extLst>
              <a:ext uri="{FF2B5EF4-FFF2-40B4-BE49-F238E27FC236}">
                <a16:creationId xmlns:a16="http://schemas.microsoft.com/office/drawing/2014/main" id="{1700E25A-CE80-4C11-96DC-16C8FB3F5C7C}"/>
              </a:ext>
            </a:extLst>
          </p:cNvPr>
          <p:cNvSpPr txBox="1"/>
          <p:nvPr/>
        </p:nvSpPr>
        <p:spPr>
          <a:xfrm>
            <a:off x="8548960" y="3587835"/>
            <a:ext cx="35835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C000"/>
                </a:solidFill>
              </a:rPr>
              <a:t>cos(30°) est un nombre, donc on ne </a:t>
            </a:r>
          </a:p>
          <a:p>
            <a:r>
              <a:rPr lang="fr-FR" dirty="0">
                <a:solidFill>
                  <a:srgbClr val="FFC000"/>
                </a:solidFill>
              </a:rPr>
              <a:t>change pas sa valeur en le divisant </a:t>
            </a:r>
          </a:p>
          <a:p>
            <a:r>
              <a:rPr lang="fr-FR" dirty="0">
                <a:solidFill>
                  <a:srgbClr val="FFC000"/>
                </a:solidFill>
              </a:rPr>
              <a:t>par 1.</a:t>
            </a:r>
          </a:p>
          <a:p>
            <a:endParaRPr lang="fr-FR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E4380FFE-FD7A-408C-BAB9-9D1F4F014875}"/>
                  </a:ext>
                </a:extLst>
              </p:cNvPr>
              <p:cNvSpPr txBox="1"/>
              <p:nvPr/>
            </p:nvSpPr>
            <p:spPr>
              <a:xfrm>
                <a:off x="5741397" y="3676574"/>
                <a:ext cx="4015523" cy="7143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AB</m:t>
                      </m:r>
                      <m:r>
                        <a:rPr lang="fr-FR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fr-FR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  <m:d>
                            <m:dPr>
                              <m:ctrlP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30°</m:t>
                              </m:r>
                            </m:e>
                          </m:d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×5</m:t>
                          </m:r>
                        </m:num>
                        <m:den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fr-FR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fr-FR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4,33 </m:t>
                      </m:r>
                      <m:r>
                        <m:rPr>
                          <m:sty m:val="p"/>
                        </m:rPr>
                        <a:rPr lang="fr-FR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cm</m:t>
                      </m:r>
                    </m:oMath>
                  </m:oMathPara>
                </a14:m>
                <a:endParaRPr lang="fr-FR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E4380FFE-FD7A-408C-BAB9-9D1F4F0148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1397" y="3676574"/>
                <a:ext cx="4015523" cy="71436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Connecteur droit avec flèche 44">
            <a:extLst>
              <a:ext uri="{FF2B5EF4-FFF2-40B4-BE49-F238E27FC236}">
                <a16:creationId xmlns:a16="http://schemas.microsoft.com/office/drawing/2014/main" id="{4088623C-0C02-4BD0-8859-65D62E849D21}"/>
              </a:ext>
            </a:extLst>
          </p:cNvPr>
          <p:cNvCxnSpPr>
            <a:cxnSpLocks/>
          </p:cNvCxnSpPr>
          <p:nvPr/>
        </p:nvCxnSpPr>
        <p:spPr>
          <a:xfrm flipH="1" flipV="1">
            <a:off x="7749158" y="4508815"/>
            <a:ext cx="799803" cy="578518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ZoneTexte 45">
            <a:extLst>
              <a:ext uri="{FF2B5EF4-FFF2-40B4-BE49-F238E27FC236}">
                <a16:creationId xmlns:a16="http://schemas.microsoft.com/office/drawing/2014/main" id="{92F28F8A-AFE3-4992-858F-43A330606AC1}"/>
              </a:ext>
            </a:extLst>
          </p:cNvPr>
          <p:cNvSpPr txBox="1"/>
          <p:nvPr/>
        </p:nvSpPr>
        <p:spPr>
          <a:xfrm>
            <a:off x="8514986" y="5076396"/>
            <a:ext cx="32240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C000"/>
                </a:solidFill>
              </a:rPr>
              <a:t>On effectue les produits en croix</a:t>
            </a:r>
          </a:p>
          <a:p>
            <a:r>
              <a:rPr lang="fr-FR" dirty="0">
                <a:solidFill>
                  <a:srgbClr val="FFC000"/>
                </a:solidFill>
              </a:rPr>
              <a:t>et on calcule avec la calculatrice.</a:t>
            </a:r>
          </a:p>
          <a:p>
            <a:endParaRPr lang="fr-FR" dirty="0">
              <a:solidFill>
                <a:srgbClr val="FFC000"/>
              </a:solidFill>
            </a:endParaRP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F826651D-A0F4-4FC5-87F0-EA16AB5EA982}"/>
              </a:ext>
            </a:extLst>
          </p:cNvPr>
          <p:cNvSpPr txBox="1"/>
          <p:nvPr/>
        </p:nvSpPr>
        <p:spPr>
          <a:xfrm>
            <a:off x="-59943" y="-15410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1</a:t>
            </a:r>
            <a:r>
              <a:rPr lang="fr-FR" sz="2400" dirty="0"/>
              <a:t>/6</a:t>
            </a:r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id="{D7BEED85-863A-48F0-98C0-63CE6F110222}"/>
              </a:ext>
            </a:extLst>
          </p:cNvPr>
          <p:cNvSpPr txBox="1"/>
          <p:nvPr/>
        </p:nvSpPr>
        <p:spPr>
          <a:xfrm>
            <a:off x="10372025" y="6455769"/>
            <a:ext cx="1801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Hervé LESTIENNE</a:t>
            </a:r>
          </a:p>
        </p:txBody>
      </p:sp>
    </p:spTree>
    <p:extLst>
      <p:ext uri="{BB962C8B-B14F-4D97-AF65-F5344CB8AC3E}">
        <p14:creationId xmlns:p14="http://schemas.microsoft.com/office/powerpoint/2010/main" val="1106301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3" grpId="0"/>
      <p:bldP spid="23" grpId="1"/>
      <p:bldP spid="27" grpId="0"/>
      <p:bldP spid="35" grpId="0"/>
      <p:bldP spid="39" grpId="0"/>
      <p:bldP spid="39" grpId="1"/>
      <p:bldP spid="41" grpId="0"/>
      <p:bldP spid="43" grpId="0"/>
      <p:bldP spid="43" grpId="1"/>
      <p:bldP spid="44" grpId="0"/>
      <p:bldP spid="4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3A5BA5AF-A271-4F23-BBA9-2F96A400D44A}"/>
              </a:ext>
            </a:extLst>
          </p:cNvPr>
          <p:cNvSpPr/>
          <p:nvPr/>
        </p:nvSpPr>
        <p:spPr>
          <a:xfrm>
            <a:off x="0" y="-13157"/>
            <a:ext cx="4744720" cy="240788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44807CF-CD1A-49AF-9584-41936ECB7124}"/>
              </a:ext>
            </a:extLst>
          </p:cNvPr>
          <p:cNvSpPr/>
          <p:nvPr/>
        </p:nvSpPr>
        <p:spPr>
          <a:xfrm>
            <a:off x="9733280" y="-13157"/>
            <a:ext cx="2458720" cy="16093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riangle rectangle 4">
            <a:extLst>
              <a:ext uri="{FF2B5EF4-FFF2-40B4-BE49-F238E27FC236}">
                <a16:creationId xmlns:a16="http://schemas.microsoft.com/office/drawing/2014/main" id="{768AAB26-DA3D-41A5-AEA8-CE66D14B7957}"/>
              </a:ext>
            </a:extLst>
          </p:cNvPr>
          <p:cNvSpPr/>
          <p:nvPr/>
        </p:nvSpPr>
        <p:spPr>
          <a:xfrm>
            <a:off x="1655603" y="411061"/>
            <a:ext cx="2298584" cy="1275126"/>
          </a:xfrm>
          <a:prstGeom prst="rt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270A57-C3AE-4A91-B66E-44AB79498E38}"/>
              </a:ext>
            </a:extLst>
          </p:cNvPr>
          <p:cNvSpPr/>
          <p:nvPr/>
        </p:nvSpPr>
        <p:spPr>
          <a:xfrm>
            <a:off x="1655603" y="1506187"/>
            <a:ext cx="180000" cy="1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E21EEAB-3A32-45DE-8CFB-11AF19AEACB7}"/>
              </a:ext>
            </a:extLst>
          </p:cNvPr>
          <p:cNvSpPr txBox="1"/>
          <p:nvPr/>
        </p:nvSpPr>
        <p:spPr>
          <a:xfrm>
            <a:off x="1413693" y="1596187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A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DDCFDC1-6E72-4075-8A66-CC8E63333C96}"/>
              </a:ext>
            </a:extLst>
          </p:cNvPr>
          <p:cNvSpPr txBox="1"/>
          <p:nvPr/>
        </p:nvSpPr>
        <p:spPr>
          <a:xfrm>
            <a:off x="3906817" y="1438966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B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A64973B-AF27-4DF3-AFB0-7C2935922DE3}"/>
              </a:ext>
            </a:extLst>
          </p:cNvPr>
          <p:cNvSpPr txBox="1"/>
          <p:nvPr/>
        </p:nvSpPr>
        <p:spPr>
          <a:xfrm>
            <a:off x="1328433" y="-13157"/>
            <a:ext cx="404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C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D858961D-5EBB-4569-B46B-F3E7E2F9FD83}"/>
              </a:ext>
            </a:extLst>
          </p:cNvPr>
          <p:cNvSpPr txBox="1"/>
          <p:nvPr/>
        </p:nvSpPr>
        <p:spPr>
          <a:xfrm>
            <a:off x="2513148" y="474635"/>
            <a:ext cx="9877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5 cm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78A644AA-BB29-402C-A18C-2A431D409331}"/>
              </a:ext>
            </a:extLst>
          </p:cNvPr>
          <p:cNvSpPr txBox="1"/>
          <p:nvPr/>
        </p:nvSpPr>
        <p:spPr>
          <a:xfrm>
            <a:off x="1193973" y="687198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?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D36F2AC0-6292-42F3-83F8-61423D43EFF3}"/>
              </a:ext>
            </a:extLst>
          </p:cNvPr>
          <p:cNvSpPr txBox="1"/>
          <p:nvPr/>
        </p:nvSpPr>
        <p:spPr>
          <a:xfrm>
            <a:off x="2708723" y="1213799"/>
            <a:ext cx="7409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30°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BB618C4C-C6F7-4FCF-8321-AE2DD6A441FA}"/>
              </a:ext>
            </a:extLst>
          </p:cNvPr>
          <p:cNvSpPr/>
          <p:nvPr/>
        </p:nvSpPr>
        <p:spPr>
          <a:xfrm rot="14710683">
            <a:off x="3412116" y="1436376"/>
            <a:ext cx="375424" cy="366062"/>
          </a:xfrm>
          <a:prstGeom prst="arc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A949CA31-8E15-42D8-A16E-1226B0FAD19F}"/>
              </a:ext>
            </a:extLst>
          </p:cNvPr>
          <p:cNvSpPr txBox="1"/>
          <p:nvPr/>
        </p:nvSpPr>
        <p:spPr>
          <a:xfrm>
            <a:off x="4944759" y="536189"/>
            <a:ext cx="33241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Dans ABC rectangle en A,</a:t>
            </a:r>
          </a:p>
        </p:txBody>
      </p: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D33AF242-C3BF-44FA-B0FE-73C78251CEEE}"/>
              </a:ext>
            </a:extLst>
          </p:cNvPr>
          <p:cNvGrpSpPr/>
          <p:nvPr/>
        </p:nvGrpSpPr>
        <p:grpSpPr>
          <a:xfrm>
            <a:off x="5688471" y="94564"/>
            <a:ext cx="2837828" cy="557708"/>
            <a:chOff x="4511040" y="94564"/>
            <a:chExt cx="2837828" cy="557708"/>
          </a:xfrm>
        </p:grpSpPr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94762F83-4AB4-4A7A-944E-DEBA5CCFE133}"/>
                </a:ext>
              </a:extLst>
            </p:cNvPr>
            <p:cNvSpPr txBox="1"/>
            <p:nvPr/>
          </p:nvSpPr>
          <p:spPr>
            <a:xfrm>
              <a:off x="4511040" y="94564"/>
              <a:ext cx="28378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solidFill>
                    <a:srgbClr val="FFC000"/>
                  </a:solidFill>
                </a:rPr>
                <a:t>Obligatoire dans tous les cas</a:t>
              </a:r>
            </a:p>
          </p:txBody>
        </p:sp>
        <p:cxnSp>
          <p:nvCxnSpPr>
            <p:cNvPr id="17" name="Connecteur droit avec flèche 16">
              <a:extLst>
                <a:ext uri="{FF2B5EF4-FFF2-40B4-BE49-F238E27FC236}">
                  <a16:creationId xmlns:a16="http://schemas.microsoft.com/office/drawing/2014/main" id="{128F3E3F-D0EC-4319-AFD6-808A3A607F1E}"/>
                </a:ext>
              </a:extLst>
            </p:cNvPr>
            <p:cNvCxnSpPr>
              <a:stCxn id="15" idx="2"/>
            </p:cNvCxnSpPr>
            <p:nvPr/>
          </p:nvCxnSpPr>
          <p:spPr>
            <a:xfrm flipH="1">
              <a:off x="5638800" y="463896"/>
              <a:ext cx="291154" cy="188376"/>
            </a:xfrm>
            <a:prstGeom prst="straightConnector1">
              <a:avLst/>
            </a:prstGeom>
            <a:ln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5E7F965A-1563-4115-8215-828014CB48DC}"/>
              </a:ext>
            </a:extLst>
          </p:cNvPr>
          <p:cNvSpPr txBox="1"/>
          <p:nvPr/>
        </p:nvSpPr>
        <p:spPr>
          <a:xfrm>
            <a:off x="9858028" y="41729"/>
            <a:ext cx="2333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cos</a:t>
            </a:r>
            <a:r>
              <a:rPr lang="fr-FR" sz="800" dirty="0">
                <a:solidFill>
                  <a:srgbClr val="FF0000"/>
                </a:solidFill>
              </a:rPr>
              <a:t>inus</a:t>
            </a:r>
            <a:r>
              <a:rPr lang="fr-FR" dirty="0">
                <a:solidFill>
                  <a:srgbClr val="FF0000"/>
                </a:solidFill>
              </a:rPr>
              <a:t> = adj</a:t>
            </a:r>
            <a:r>
              <a:rPr lang="fr-FR" sz="800" dirty="0">
                <a:solidFill>
                  <a:srgbClr val="FF0000"/>
                </a:solidFill>
              </a:rPr>
              <a:t>acent</a:t>
            </a:r>
            <a:r>
              <a:rPr lang="fr-FR" dirty="0">
                <a:solidFill>
                  <a:srgbClr val="FF0000"/>
                </a:solidFill>
              </a:rPr>
              <a:t> / hyp</a:t>
            </a:r>
            <a:r>
              <a:rPr lang="fr-FR" sz="800" dirty="0">
                <a:solidFill>
                  <a:srgbClr val="FF0000"/>
                </a:solidFill>
              </a:rPr>
              <a:t>oténuse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55732571-216B-4911-8A2A-DC313316A211}"/>
              </a:ext>
            </a:extLst>
          </p:cNvPr>
          <p:cNvSpPr txBox="1"/>
          <p:nvPr/>
        </p:nvSpPr>
        <p:spPr>
          <a:xfrm>
            <a:off x="9855407" y="532934"/>
            <a:ext cx="2182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sin</a:t>
            </a:r>
            <a:r>
              <a:rPr lang="fr-FR" sz="800" dirty="0">
                <a:solidFill>
                  <a:srgbClr val="FF0000"/>
                </a:solidFill>
              </a:rPr>
              <a:t>us</a:t>
            </a:r>
            <a:r>
              <a:rPr lang="fr-FR" dirty="0">
                <a:solidFill>
                  <a:srgbClr val="FF0000"/>
                </a:solidFill>
              </a:rPr>
              <a:t> = opp</a:t>
            </a:r>
            <a:r>
              <a:rPr lang="fr-FR" sz="800" dirty="0">
                <a:solidFill>
                  <a:srgbClr val="FF0000"/>
                </a:solidFill>
              </a:rPr>
              <a:t>osé</a:t>
            </a:r>
            <a:r>
              <a:rPr lang="fr-FR" dirty="0">
                <a:solidFill>
                  <a:srgbClr val="FF0000"/>
                </a:solidFill>
              </a:rPr>
              <a:t> / hyp</a:t>
            </a:r>
            <a:r>
              <a:rPr lang="fr-FR" sz="800" dirty="0">
                <a:solidFill>
                  <a:srgbClr val="FF0000"/>
                </a:solidFill>
              </a:rPr>
              <a:t>oténuse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B4CEB0E2-5AED-4A06-82DD-F2C6286C89E8}"/>
              </a:ext>
            </a:extLst>
          </p:cNvPr>
          <p:cNvSpPr txBox="1"/>
          <p:nvPr/>
        </p:nvSpPr>
        <p:spPr>
          <a:xfrm>
            <a:off x="9855407" y="1059261"/>
            <a:ext cx="2200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tan</a:t>
            </a:r>
            <a:r>
              <a:rPr lang="fr-FR" sz="800" dirty="0">
                <a:solidFill>
                  <a:srgbClr val="FF0000"/>
                </a:solidFill>
              </a:rPr>
              <a:t>gente</a:t>
            </a:r>
            <a:r>
              <a:rPr lang="fr-FR" dirty="0">
                <a:solidFill>
                  <a:srgbClr val="FF0000"/>
                </a:solidFill>
              </a:rPr>
              <a:t> = opp</a:t>
            </a:r>
            <a:r>
              <a:rPr lang="fr-FR" sz="800" dirty="0">
                <a:solidFill>
                  <a:srgbClr val="FF0000"/>
                </a:solidFill>
              </a:rPr>
              <a:t>osé</a:t>
            </a:r>
            <a:r>
              <a:rPr lang="fr-FR" dirty="0">
                <a:solidFill>
                  <a:srgbClr val="FF0000"/>
                </a:solidFill>
              </a:rPr>
              <a:t> / adj</a:t>
            </a:r>
            <a:r>
              <a:rPr lang="fr-FR" sz="800" dirty="0">
                <a:solidFill>
                  <a:srgbClr val="FF0000"/>
                </a:solidFill>
              </a:rPr>
              <a:t>acent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ZoneTexte 22">
                <a:extLst>
                  <a:ext uri="{FF2B5EF4-FFF2-40B4-BE49-F238E27FC236}">
                    <a16:creationId xmlns:a16="http://schemas.microsoft.com/office/drawing/2014/main" id="{67D2572D-4CCD-4D62-99D1-319050E00F7C}"/>
                  </a:ext>
                </a:extLst>
              </p:cNvPr>
              <p:cNvSpPr txBox="1"/>
              <p:nvPr/>
            </p:nvSpPr>
            <p:spPr>
              <a:xfrm>
                <a:off x="1045891" y="2458382"/>
                <a:ext cx="5118965" cy="41008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>
                    <a:solidFill>
                      <a:srgbClr val="FFC000"/>
                    </a:solidFill>
                  </a:rPr>
                  <a:t>On cherche quelle formule utiliser.</a:t>
                </a:r>
              </a:p>
              <a:p>
                <a:endParaRPr lang="fr-FR" dirty="0">
                  <a:solidFill>
                    <a:srgbClr val="FFC000"/>
                  </a:solidFill>
                </a:endParaRPr>
              </a:p>
              <a:p>
                <a:r>
                  <a:rPr lang="fr-FR" dirty="0">
                    <a:solidFill>
                      <a:srgbClr val="FFC000"/>
                    </a:solidFill>
                  </a:rPr>
                  <a:t>On connait : 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r-FR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fr-FR" b="0" i="0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</m:acc>
                  </m:oMath>
                </a14:m>
                <a:endParaRPr lang="fr-FR" dirty="0">
                  <a:solidFill>
                    <a:srgbClr val="FFC000"/>
                  </a:solidFill>
                </a:endParaRP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fr-FR" dirty="0">
                    <a:solidFill>
                      <a:srgbClr val="FFC000"/>
                    </a:solidFill>
                  </a:rPr>
                  <a:t>BC : hyp</a:t>
                </a:r>
                <a:r>
                  <a:rPr lang="fr-FR" sz="800" dirty="0">
                    <a:solidFill>
                      <a:srgbClr val="FFC000"/>
                    </a:solidFill>
                  </a:rPr>
                  <a:t>oténuse</a:t>
                </a:r>
              </a:p>
              <a:p>
                <a:r>
                  <a:rPr lang="fr-FR" dirty="0">
                    <a:solidFill>
                      <a:srgbClr val="FFC000"/>
                    </a:solidFill>
                  </a:rPr>
                  <a:t>On cherche :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fr-FR" dirty="0">
                    <a:solidFill>
                      <a:srgbClr val="FFC000"/>
                    </a:solidFill>
                  </a:rPr>
                  <a:t>AC : opp</a:t>
                </a:r>
                <a:r>
                  <a:rPr lang="fr-FR" sz="800" dirty="0">
                    <a:solidFill>
                      <a:srgbClr val="FFC000"/>
                    </a:solidFill>
                  </a:rPr>
                  <a:t>osé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endParaRPr lang="fr-FR" sz="800" dirty="0">
                  <a:solidFill>
                    <a:srgbClr val="FFC000"/>
                  </a:solidFill>
                </a:endParaRPr>
              </a:p>
              <a:p>
                <a:r>
                  <a:rPr lang="fr-FR" dirty="0">
                    <a:solidFill>
                      <a:srgbClr val="FFC000"/>
                    </a:solidFill>
                  </a:rPr>
                  <a:t>La formule qui contient </a:t>
                </a:r>
                <a:r>
                  <a:rPr lang="fr-FR" b="1" dirty="0">
                    <a:solidFill>
                      <a:srgbClr val="FFC000"/>
                    </a:solidFill>
                  </a:rPr>
                  <a:t>hyp</a:t>
                </a:r>
                <a:r>
                  <a:rPr lang="fr-FR" sz="800" dirty="0">
                    <a:solidFill>
                      <a:srgbClr val="FFC000"/>
                    </a:solidFill>
                  </a:rPr>
                  <a:t>oténuse</a:t>
                </a:r>
                <a:r>
                  <a:rPr lang="fr-FR" dirty="0">
                    <a:solidFill>
                      <a:srgbClr val="FFC000"/>
                    </a:solidFill>
                  </a:rPr>
                  <a:t> et </a:t>
                </a:r>
                <a:r>
                  <a:rPr lang="fr-FR" b="1" dirty="0">
                    <a:solidFill>
                      <a:srgbClr val="FFC000"/>
                    </a:solidFill>
                  </a:rPr>
                  <a:t>opp</a:t>
                </a:r>
                <a:r>
                  <a:rPr lang="fr-FR" sz="800" dirty="0">
                    <a:solidFill>
                      <a:srgbClr val="FFC000"/>
                    </a:solidFill>
                  </a:rPr>
                  <a:t>osé</a:t>
                </a:r>
                <a:r>
                  <a:rPr lang="fr-FR" dirty="0">
                    <a:solidFill>
                      <a:srgbClr val="FFC000"/>
                    </a:solidFill>
                  </a:rPr>
                  <a:t> est </a:t>
                </a:r>
                <a:r>
                  <a:rPr lang="fr-FR" b="1" dirty="0">
                    <a:solidFill>
                      <a:srgbClr val="FFC000"/>
                    </a:solidFill>
                  </a:rPr>
                  <a:t>sin</a:t>
                </a:r>
                <a:r>
                  <a:rPr lang="fr-FR" sz="800" dirty="0">
                    <a:solidFill>
                      <a:srgbClr val="FFC000"/>
                    </a:solidFill>
                  </a:rPr>
                  <a:t>us</a:t>
                </a:r>
              </a:p>
              <a:p>
                <a:endParaRPr lang="fr-FR" dirty="0">
                  <a:solidFill>
                    <a:srgbClr val="FFC000"/>
                  </a:solidFill>
                </a:endParaRPr>
              </a:p>
              <a:p>
                <a:r>
                  <a:rPr lang="fr-FR" dirty="0">
                    <a:solidFill>
                      <a:srgbClr val="FFC000"/>
                    </a:solidFill>
                  </a:rPr>
                  <a:t>On écrit le </a:t>
                </a:r>
                <a:r>
                  <a:rPr lang="fr-FR" b="1" dirty="0">
                    <a:solidFill>
                      <a:srgbClr val="FFC000"/>
                    </a:solidFill>
                  </a:rPr>
                  <a:t>sinus</a:t>
                </a:r>
                <a:r>
                  <a:rPr lang="fr-FR" dirty="0">
                    <a:solidFill>
                      <a:srgbClr val="FFC000"/>
                    </a:solidFill>
                  </a:rPr>
                  <a:t> de l’angle que l’on connait.</a:t>
                </a:r>
              </a:p>
              <a:p>
                <a:endParaRPr lang="fr-FR" dirty="0">
                  <a:solidFill>
                    <a:srgbClr val="FFC000"/>
                  </a:solidFill>
                </a:endParaRPr>
              </a:p>
              <a:p>
                <a:r>
                  <a:rPr lang="fr-FR" dirty="0">
                    <a:solidFill>
                      <a:srgbClr val="FFC000"/>
                    </a:solidFill>
                  </a:rPr>
                  <a:t>On fait bien attention à qui est le dénominateur et </a:t>
                </a:r>
              </a:p>
              <a:p>
                <a:r>
                  <a:rPr lang="fr-FR" dirty="0">
                    <a:solidFill>
                      <a:srgbClr val="FFC000"/>
                    </a:solidFill>
                  </a:rPr>
                  <a:t>qui est le dénominateur sans les inverser. Pour cela,</a:t>
                </a:r>
              </a:p>
              <a:p>
                <a:r>
                  <a:rPr lang="fr-FR" dirty="0">
                    <a:solidFill>
                      <a:srgbClr val="FFC000"/>
                    </a:solidFill>
                  </a:rPr>
                  <a:t>on utilise la formule </a:t>
                </a:r>
                <a:r>
                  <a:rPr lang="fr-FR" dirty="0">
                    <a:solidFill>
                      <a:srgbClr val="FF0000"/>
                    </a:solidFill>
                  </a:rPr>
                  <a:t>sin</a:t>
                </a:r>
                <a:r>
                  <a:rPr lang="fr-FR" sz="800" dirty="0">
                    <a:solidFill>
                      <a:srgbClr val="FF0000"/>
                    </a:solidFill>
                  </a:rPr>
                  <a:t>us</a:t>
                </a:r>
                <a:r>
                  <a:rPr lang="fr-FR" dirty="0">
                    <a:solidFill>
                      <a:srgbClr val="FF0000"/>
                    </a:solidFill>
                  </a:rPr>
                  <a:t> = opp</a:t>
                </a:r>
                <a:r>
                  <a:rPr lang="fr-FR" sz="800" dirty="0">
                    <a:solidFill>
                      <a:srgbClr val="FF0000"/>
                    </a:solidFill>
                  </a:rPr>
                  <a:t>osé</a:t>
                </a:r>
                <a:r>
                  <a:rPr lang="fr-FR" dirty="0">
                    <a:solidFill>
                      <a:srgbClr val="FF0000"/>
                    </a:solidFill>
                  </a:rPr>
                  <a:t> / hyp</a:t>
                </a:r>
                <a:r>
                  <a:rPr lang="fr-FR" sz="800" dirty="0">
                    <a:solidFill>
                      <a:srgbClr val="FF0000"/>
                    </a:solidFill>
                  </a:rPr>
                  <a:t>oténuse</a:t>
                </a:r>
              </a:p>
            </p:txBody>
          </p:sp>
        </mc:Choice>
        <mc:Fallback>
          <p:sp>
            <p:nvSpPr>
              <p:cNvPr id="23" name="ZoneTexte 22">
                <a:extLst>
                  <a:ext uri="{FF2B5EF4-FFF2-40B4-BE49-F238E27FC236}">
                    <a16:creationId xmlns:a16="http://schemas.microsoft.com/office/drawing/2014/main" id="{67D2572D-4CCD-4D62-99D1-319050E00F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891" y="2458382"/>
                <a:ext cx="5118965" cy="4100866"/>
              </a:xfrm>
              <a:prstGeom prst="rect">
                <a:avLst/>
              </a:prstGeom>
              <a:blipFill>
                <a:blip r:embed="rId2"/>
                <a:stretch>
                  <a:fillRect l="-1073" t="-743" b="-133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F596515B-F884-46CC-8A60-D0FEA09CE00D}"/>
                  </a:ext>
                </a:extLst>
              </p:cNvPr>
              <p:cNvSpPr txBox="1"/>
              <p:nvPr/>
            </p:nvSpPr>
            <p:spPr>
              <a:xfrm>
                <a:off x="5733917" y="1201562"/>
                <a:ext cx="1702582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2400" b="0" i="0" smtClean="0">
                          <a:latin typeface="Cambria Math" panose="02040503050406030204" pitchFamily="18" charset="0"/>
                        </a:rPr>
                        <m:t>sin</m:t>
                      </m:r>
                      <m:d>
                        <m:d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fr-FR" sz="2400" b="0" i="0" smtClean="0"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</m:e>
                          </m:acc>
                        </m:e>
                      </m:d>
                      <m:r>
                        <a:rPr lang="fr-FR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C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BC</m:t>
                          </m:r>
                        </m:den>
                      </m:f>
                    </m:oMath>
                  </m:oMathPara>
                </a14:m>
                <a:endParaRPr lang="fr-FR" sz="2400" dirty="0"/>
              </a:p>
            </p:txBody>
          </p:sp>
        </mc:Choice>
        <mc:Fallback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F596515B-F884-46CC-8A60-D0FEA09CE0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3917" y="1201562"/>
                <a:ext cx="1702582" cy="69384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Connecteur droit avec flèche 27">
            <a:extLst>
              <a:ext uri="{FF2B5EF4-FFF2-40B4-BE49-F238E27FC236}">
                <a16:creationId xmlns:a16="http://schemas.microsoft.com/office/drawing/2014/main" id="{470094B9-BCED-4C55-994C-90465E69CA1B}"/>
              </a:ext>
            </a:extLst>
          </p:cNvPr>
          <p:cNvCxnSpPr>
            <a:cxnSpLocks/>
          </p:cNvCxnSpPr>
          <p:nvPr/>
        </p:nvCxnSpPr>
        <p:spPr>
          <a:xfrm flipV="1">
            <a:off x="4744720" y="1933574"/>
            <a:ext cx="2071512" cy="1550695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2626D829-2A1E-4A53-B1FB-740159E20D65}"/>
                  </a:ext>
                </a:extLst>
              </p:cNvPr>
              <p:cNvSpPr txBox="1"/>
              <p:nvPr/>
            </p:nvSpPr>
            <p:spPr>
              <a:xfrm>
                <a:off x="5733917" y="2047806"/>
                <a:ext cx="1949252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2400" b="0" i="0" smtClean="0">
                          <a:latin typeface="Cambria Math" panose="02040503050406030204" pitchFamily="18" charset="0"/>
                        </a:rPr>
                        <m:t>sin</m:t>
                      </m:r>
                      <m:d>
                        <m:d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30°</m:t>
                          </m:r>
                        </m:e>
                      </m:d>
                      <m:r>
                        <a:rPr lang="fr-FR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C</m:t>
                          </m:r>
                        </m:num>
                        <m:den>
                          <m: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fr-FR" sz="2400" dirty="0"/>
              </a:p>
            </p:txBody>
          </p:sp>
        </mc:Choice>
        <mc:Fallback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2626D829-2A1E-4A53-B1FB-740159E20D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3917" y="2047806"/>
                <a:ext cx="1949252" cy="6938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Connecteur droit avec flèche 35">
            <a:extLst>
              <a:ext uri="{FF2B5EF4-FFF2-40B4-BE49-F238E27FC236}">
                <a16:creationId xmlns:a16="http://schemas.microsoft.com/office/drawing/2014/main" id="{0891C1AF-493A-46F9-9691-FD113CDF1E6C}"/>
              </a:ext>
            </a:extLst>
          </p:cNvPr>
          <p:cNvCxnSpPr>
            <a:cxnSpLocks/>
          </p:cNvCxnSpPr>
          <p:nvPr/>
        </p:nvCxnSpPr>
        <p:spPr>
          <a:xfrm flipH="1" flipV="1">
            <a:off x="6606848" y="2823154"/>
            <a:ext cx="1531312" cy="306818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ZoneTexte 38">
            <a:extLst>
              <a:ext uri="{FF2B5EF4-FFF2-40B4-BE49-F238E27FC236}">
                <a16:creationId xmlns:a16="http://schemas.microsoft.com/office/drawing/2014/main" id="{9A545AF2-4762-4151-83AE-BFA0DB88C744}"/>
              </a:ext>
            </a:extLst>
          </p:cNvPr>
          <p:cNvSpPr txBox="1"/>
          <p:nvPr/>
        </p:nvSpPr>
        <p:spPr>
          <a:xfrm>
            <a:off x="8526299" y="2837938"/>
            <a:ext cx="34884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C000"/>
                </a:solidFill>
              </a:rPr>
              <a:t>Dans la formule, on remplace par</a:t>
            </a:r>
          </a:p>
          <a:p>
            <a:r>
              <a:rPr lang="fr-FR" dirty="0">
                <a:solidFill>
                  <a:srgbClr val="FFC000"/>
                </a:solidFill>
              </a:rPr>
              <a:t>les valeurs données dans l’énoncé.</a:t>
            </a:r>
          </a:p>
          <a:p>
            <a:endParaRPr lang="fr-FR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46252499-A124-4643-A12C-D772B24A2204}"/>
                  </a:ext>
                </a:extLst>
              </p:cNvPr>
              <p:cNvSpPr txBox="1"/>
              <p:nvPr/>
            </p:nvSpPr>
            <p:spPr>
              <a:xfrm>
                <a:off x="5729720" y="2883566"/>
                <a:ext cx="1949252" cy="7167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24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  <m:d>
                            <m:d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400" b="0" i="0" smtClean="0">
                                  <a:latin typeface="Cambria Math" panose="02040503050406030204" pitchFamily="18" charset="0"/>
                                </a:rPr>
                                <m:t>30°</m:t>
                              </m:r>
                            </m:e>
                          </m:d>
                        </m:num>
                        <m:den>
                          <m:r>
                            <a:rPr lang="fr-FR" sz="24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fr-FR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C</m:t>
                          </m:r>
                        </m:num>
                        <m:den>
                          <m: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fr-FR" sz="2400" dirty="0"/>
              </a:p>
            </p:txBody>
          </p:sp>
        </mc:Choice>
        <mc:Fallback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46252499-A124-4643-A12C-D772B24A22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9720" y="2883566"/>
                <a:ext cx="1949252" cy="7167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Connecteur droit avec flèche 41">
            <a:extLst>
              <a:ext uri="{FF2B5EF4-FFF2-40B4-BE49-F238E27FC236}">
                <a16:creationId xmlns:a16="http://schemas.microsoft.com/office/drawing/2014/main" id="{53C32AAF-FAD0-48CB-942A-D485F3BF35D3}"/>
              </a:ext>
            </a:extLst>
          </p:cNvPr>
          <p:cNvCxnSpPr>
            <a:cxnSpLocks/>
          </p:cNvCxnSpPr>
          <p:nvPr/>
        </p:nvCxnSpPr>
        <p:spPr>
          <a:xfrm flipH="1" flipV="1">
            <a:off x="6629509" y="3573051"/>
            <a:ext cx="1531312" cy="306818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oneTexte 42">
            <a:extLst>
              <a:ext uri="{FF2B5EF4-FFF2-40B4-BE49-F238E27FC236}">
                <a16:creationId xmlns:a16="http://schemas.microsoft.com/office/drawing/2014/main" id="{1700E25A-CE80-4C11-96DC-16C8FB3F5C7C}"/>
              </a:ext>
            </a:extLst>
          </p:cNvPr>
          <p:cNvSpPr txBox="1"/>
          <p:nvPr/>
        </p:nvSpPr>
        <p:spPr>
          <a:xfrm>
            <a:off x="8548960" y="3587835"/>
            <a:ext cx="35835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C000"/>
                </a:solidFill>
              </a:rPr>
              <a:t>sin(30°) est un nombre, donc on ne </a:t>
            </a:r>
          </a:p>
          <a:p>
            <a:r>
              <a:rPr lang="fr-FR" dirty="0">
                <a:solidFill>
                  <a:srgbClr val="FFC000"/>
                </a:solidFill>
              </a:rPr>
              <a:t>change pas sa valeur en le divisant </a:t>
            </a:r>
          </a:p>
          <a:p>
            <a:r>
              <a:rPr lang="fr-FR" dirty="0">
                <a:solidFill>
                  <a:srgbClr val="FFC000"/>
                </a:solidFill>
              </a:rPr>
              <a:t>par 1.</a:t>
            </a:r>
          </a:p>
          <a:p>
            <a:endParaRPr lang="fr-FR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E4380FFE-FD7A-408C-BAB9-9D1F4F014875}"/>
                  </a:ext>
                </a:extLst>
              </p:cNvPr>
              <p:cNvSpPr txBox="1"/>
              <p:nvPr/>
            </p:nvSpPr>
            <p:spPr>
              <a:xfrm>
                <a:off x="5741397" y="3676574"/>
                <a:ext cx="3723776" cy="7143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AC</m:t>
                      </m:r>
                      <m:r>
                        <a:rPr lang="fr-FR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fr-FR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  <m:d>
                            <m:dPr>
                              <m:ctrlP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30°</m:t>
                              </m:r>
                            </m:e>
                          </m:d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×5</m:t>
                          </m:r>
                        </m:num>
                        <m:den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fr-FR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=2,5</m:t>
                      </m:r>
                      <m:r>
                        <a:rPr lang="fr-FR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cm</m:t>
                      </m:r>
                    </m:oMath>
                  </m:oMathPara>
                </a14:m>
                <a:endParaRPr lang="fr-FR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E4380FFE-FD7A-408C-BAB9-9D1F4F0148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1397" y="3676574"/>
                <a:ext cx="3723776" cy="71436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Connecteur droit avec flèche 44">
            <a:extLst>
              <a:ext uri="{FF2B5EF4-FFF2-40B4-BE49-F238E27FC236}">
                <a16:creationId xmlns:a16="http://schemas.microsoft.com/office/drawing/2014/main" id="{4088623C-0C02-4BD0-8859-65D62E849D21}"/>
              </a:ext>
            </a:extLst>
          </p:cNvPr>
          <p:cNvCxnSpPr>
            <a:cxnSpLocks/>
          </p:cNvCxnSpPr>
          <p:nvPr/>
        </p:nvCxnSpPr>
        <p:spPr>
          <a:xfrm flipH="1" flipV="1">
            <a:off x="7749158" y="4508815"/>
            <a:ext cx="799803" cy="578518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ZoneTexte 45">
            <a:extLst>
              <a:ext uri="{FF2B5EF4-FFF2-40B4-BE49-F238E27FC236}">
                <a16:creationId xmlns:a16="http://schemas.microsoft.com/office/drawing/2014/main" id="{92F28F8A-AFE3-4992-858F-43A330606AC1}"/>
              </a:ext>
            </a:extLst>
          </p:cNvPr>
          <p:cNvSpPr txBox="1"/>
          <p:nvPr/>
        </p:nvSpPr>
        <p:spPr>
          <a:xfrm>
            <a:off x="8514986" y="5076396"/>
            <a:ext cx="32240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C000"/>
                </a:solidFill>
              </a:rPr>
              <a:t>On effectue les produits en croix</a:t>
            </a:r>
          </a:p>
          <a:p>
            <a:r>
              <a:rPr lang="fr-FR" dirty="0">
                <a:solidFill>
                  <a:srgbClr val="FFC000"/>
                </a:solidFill>
              </a:rPr>
              <a:t>et on calcule avec la calculatrice.</a:t>
            </a:r>
          </a:p>
          <a:p>
            <a:endParaRPr lang="fr-FR" dirty="0">
              <a:solidFill>
                <a:srgbClr val="FFC000"/>
              </a:solidFill>
            </a:endParaRP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F826651D-A0F4-4FC5-87F0-EA16AB5EA982}"/>
              </a:ext>
            </a:extLst>
          </p:cNvPr>
          <p:cNvSpPr txBox="1"/>
          <p:nvPr/>
        </p:nvSpPr>
        <p:spPr>
          <a:xfrm>
            <a:off x="-59943" y="-15410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2</a:t>
            </a:r>
            <a:r>
              <a:rPr lang="fr-FR" sz="2400" dirty="0"/>
              <a:t>/6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8E3B3FD3-AAB8-4259-A962-7FB5FD108A7A}"/>
              </a:ext>
            </a:extLst>
          </p:cNvPr>
          <p:cNvSpPr txBox="1"/>
          <p:nvPr/>
        </p:nvSpPr>
        <p:spPr>
          <a:xfrm>
            <a:off x="10372025" y="6455769"/>
            <a:ext cx="1801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Hervé LESTIENNE</a:t>
            </a:r>
          </a:p>
        </p:txBody>
      </p:sp>
    </p:spTree>
    <p:extLst>
      <p:ext uri="{BB962C8B-B14F-4D97-AF65-F5344CB8AC3E}">
        <p14:creationId xmlns:p14="http://schemas.microsoft.com/office/powerpoint/2010/main" val="260783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3" grpId="0"/>
      <p:bldP spid="23" grpId="1"/>
      <p:bldP spid="27" grpId="0"/>
      <p:bldP spid="35" grpId="0"/>
      <p:bldP spid="39" grpId="0"/>
      <p:bldP spid="39" grpId="1"/>
      <p:bldP spid="41" grpId="0"/>
      <p:bldP spid="43" grpId="0"/>
      <p:bldP spid="43" grpId="1"/>
      <p:bldP spid="44" grpId="0"/>
      <p:bldP spid="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3A5BA5AF-A271-4F23-BBA9-2F96A400D44A}"/>
              </a:ext>
            </a:extLst>
          </p:cNvPr>
          <p:cNvSpPr/>
          <p:nvPr/>
        </p:nvSpPr>
        <p:spPr>
          <a:xfrm>
            <a:off x="0" y="-13157"/>
            <a:ext cx="4744720" cy="240788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44807CF-CD1A-49AF-9584-41936ECB7124}"/>
              </a:ext>
            </a:extLst>
          </p:cNvPr>
          <p:cNvSpPr/>
          <p:nvPr/>
        </p:nvSpPr>
        <p:spPr>
          <a:xfrm>
            <a:off x="9733280" y="-13157"/>
            <a:ext cx="2458720" cy="16093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riangle rectangle 4">
            <a:extLst>
              <a:ext uri="{FF2B5EF4-FFF2-40B4-BE49-F238E27FC236}">
                <a16:creationId xmlns:a16="http://schemas.microsoft.com/office/drawing/2014/main" id="{768AAB26-DA3D-41A5-AEA8-CE66D14B7957}"/>
              </a:ext>
            </a:extLst>
          </p:cNvPr>
          <p:cNvSpPr/>
          <p:nvPr/>
        </p:nvSpPr>
        <p:spPr>
          <a:xfrm>
            <a:off x="1655603" y="411061"/>
            <a:ext cx="2298584" cy="1275126"/>
          </a:xfrm>
          <a:prstGeom prst="rt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270A57-C3AE-4A91-B66E-44AB79498E38}"/>
              </a:ext>
            </a:extLst>
          </p:cNvPr>
          <p:cNvSpPr/>
          <p:nvPr/>
        </p:nvSpPr>
        <p:spPr>
          <a:xfrm>
            <a:off x="1655603" y="1506187"/>
            <a:ext cx="180000" cy="1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E21EEAB-3A32-45DE-8CFB-11AF19AEACB7}"/>
              </a:ext>
            </a:extLst>
          </p:cNvPr>
          <p:cNvSpPr txBox="1"/>
          <p:nvPr/>
        </p:nvSpPr>
        <p:spPr>
          <a:xfrm>
            <a:off x="1413693" y="1596187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A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DDCFDC1-6E72-4075-8A66-CC8E63333C96}"/>
              </a:ext>
            </a:extLst>
          </p:cNvPr>
          <p:cNvSpPr txBox="1"/>
          <p:nvPr/>
        </p:nvSpPr>
        <p:spPr>
          <a:xfrm>
            <a:off x="3906817" y="1438966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B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A64973B-AF27-4DF3-AFB0-7C2935922DE3}"/>
              </a:ext>
            </a:extLst>
          </p:cNvPr>
          <p:cNvSpPr txBox="1"/>
          <p:nvPr/>
        </p:nvSpPr>
        <p:spPr>
          <a:xfrm>
            <a:off x="1328433" y="-13157"/>
            <a:ext cx="404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C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D858961D-5EBB-4569-B46B-F3E7E2F9FD83}"/>
              </a:ext>
            </a:extLst>
          </p:cNvPr>
          <p:cNvSpPr txBox="1"/>
          <p:nvPr/>
        </p:nvSpPr>
        <p:spPr>
          <a:xfrm>
            <a:off x="711852" y="717898"/>
            <a:ext cx="9877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5 cm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78A644AA-BB29-402C-A18C-2A431D409331}"/>
              </a:ext>
            </a:extLst>
          </p:cNvPr>
          <p:cNvSpPr txBox="1"/>
          <p:nvPr/>
        </p:nvSpPr>
        <p:spPr>
          <a:xfrm>
            <a:off x="2484882" y="1657739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?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D36F2AC0-6292-42F3-83F8-61423D43EFF3}"/>
              </a:ext>
            </a:extLst>
          </p:cNvPr>
          <p:cNvSpPr txBox="1"/>
          <p:nvPr/>
        </p:nvSpPr>
        <p:spPr>
          <a:xfrm>
            <a:off x="2708723" y="1213799"/>
            <a:ext cx="7409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30°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BB618C4C-C6F7-4FCF-8321-AE2DD6A441FA}"/>
              </a:ext>
            </a:extLst>
          </p:cNvPr>
          <p:cNvSpPr/>
          <p:nvPr/>
        </p:nvSpPr>
        <p:spPr>
          <a:xfrm rot="14710683">
            <a:off x="3412116" y="1436376"/>
            <a:ext cx="375424" cy="366062"/>
          </a:xfrm>
          <a:prstGeom prst="arc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A949CA31-8E15-42D8-A16E-1226B0FAD19F}"/>
              </a:ext>
            </a:extLst>
          </p:cNvPr>
          <p:cNvSpPr txBox="1"/>
          <p:nvPr/>
        </p:nvSpPr>
        <p:spPr>
          <a:xfrm>
            <a:off x="4944759" y="536189"/>
            <a:ext cx="33241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Dans ABC rectangle en A,</a:t>
            </a:r>
          </a:p>
        </p:txBody>
      </p: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D33AF242-C3BF-44FA-B0FE-73C78251CEEE}"/>
              </a:ext>
            </a:extLst>
          </p:cNvPr>
          <p:cNvGrpSpPr/>
          <p:nvPr/>
        </p:nvGrpSpPr>
        <p:grpSpPr>
          <a:xfrm>
            <a:off x="5688471" y="94564"/>
            <a:ext cx="2837828" cy="557708"/>
            <a:chOff x="4511040" y="94564"/>
            <a:chExt cx="2837828" cy="557708"/>
          </a:xfrm>
        </p:grpSpPr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94762F83-4AB4-4A7A-944E-DEBA5CCFE133}"/>
                </a:ext>
              </a:extLst>
            </p:cNvPr>
            <p:cNvSpPr txBox="1"/>
            <p:nvPr/>
          </p:nvSpPr>
          <p:spPr>
            <a:xfrm>
              <a:off x="4511040" y="94564"/>
              <a:ext cx="28378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solidFill>
                    <a:srgbClr val="FFC000"/>
                  </a:solidFill>
                </a:rPr>
                <a:t>Obligatoire dans tous les cas</a:t>
              </a:r>
            </a:p>
          </p:txBody>
        </p:sp>
        <p:cxnSp>
          <p:nvCxnSpPr>
            <p:cNvPr id="17" name="Connecteur droit avec flèche 16">
              <a:extLst>
                <a:ext uri="{FF2B5EF4-FFF2-40B4-BE49-F238E27FC236}">
                  <a16:creationId xmlns:a16="http://schemas.microsoft.com/office/drawing/2014/main" id="{128F3E3F-D0EC-4319-AFD6-808A3A607F1E}"/>
                </a:ext>
              </a:extLst>
            </p:cNvPr>
            <p:cNvCxnSpPr>
              <a:stCxn id="15" idx="2"/>
            </p:cNvCxnSpPr>
            <p:nvPr/>
          </p:nvCxnSpPr>
          <p:spPr>
            <a:xfrm flipH="1">
              <a:off x="5638800" y="463896"/>
              <a:ext cx="291154" cy="188376"/>
            </a:xfrm>
            <a:prstGeom prst="straightConnector1">
              <a:avLst/>
            </a:prstGeom>
            <a:ln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5E7F965A-1563-4115-8215-828014CB48DC}"/>
              </a:ext>
            </a:extLst>
          </p:cNvPr>
          <p:cNvSpPr txBox="1"/>
          <p:nvPr/>
        </p:nvSpPr>
        <p:spPr>
          <a:xfrm>
            <a:off x="9858028" y="41729"/>
            <a:ext cx="2333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cos</a:t>
            </a:r>
            <a:r>
              <a:rPr lang="fr-FR" sz="800" dirty="0">
                <a:solidFill>
                  <a:srgbClr val="FF0000"/>
                </a:solidFill>
              </a:rPr>
              <a:t>inus</a:t>
            </a:r>
            <a:r>
              <a:rPr lang="fr-FR" dirty="0">
                <a:solidFill>
                  <a:srgbClr val="FF0000"/>
                </a:solidFill>
              </a:rPr>
              <a:t> = adj</a:t>
            </a:r>
            <a:r>
              <a:rPr lang="fr-FR" sz="800" dirty="0">
                <a:solidFill>
                  <a:srgbClr val="FF0000"/>
                </a:solidFill>
              </a:rPr>
              <a:t>acent</a:t>
            </a:r>
            <a:r>
              <a:rPr lang="fr-FR" dirty="0">
                <a:solidFill>
                  <a:srgbClr val="FF0000"/>
                </a:solidFill>
              </a:rPr>
              <a:t> / hyp</a:t>
            </a:r>
            <a:r>
              <a:rPr lang="fr-FR" sz="800" dirty="0">
                <a:solidFill>
                  <a:srgbClr val="FF0000"/>
                </a:solidFill>
              </a:rPr>
              <a:t>oténuse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55732571-216B-4911-8A2A-DC313316A211}"/>
              </a:ext>
            </a:extLst>
          </p:cNvPr>
          <p:cNvSpPr txBox="1"/>
          <p:nvPr/>
        </p:nvSpPr>
        <p:spPr>
          <a:xfrm>
            <a:off x="9855407" y="532934"/>
            <a:ext cx="2182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sin</a:t>
            </a:r>
            <a:r>
              <a:rPr lang="fr-FR" sz="800" dirty="0">
                <a:solidFill>
                  <a:srgbClr val="FF0000"/>
                </a:solidFill>
              </a:rPr>
              <a:t>us</a:t>
            </a:r>
            <a:r>
              <a:rPr lang="fr-FR" dirty="0">
                <a:solidFill>
                  <a:srgbClr val="FF0000"/>
                </a:solidFill>
              </a:rPr>
              <a:t> = opp</a:t>
            </a:r>
            <a:r>
              <a:rPr lang="fr-FR" sz="800" dirty="0">
                <a:solidFill>
                  <a:srgbClr val="FF0000"/>
                </a:solidFill>
              </a:rPr>
              <a:t>osé</a:t>
            </a:r>
            <a:r>
              <a:rPr lang="fr-FR" dirty="0">
                <a:solidFill>
                  <a:srgbClr val="FF0000"/>
                </a:solidFill>
              </a:rPr>
              <a:t> / hyp</a:t>
            </a:r>
            <a:r>
              <a:rPr lang="fr-FR" sz="800" dirty="0">
                <a:solidFill>
                  <a:srgbClr val="FF0000"/>
                </a:solidFill>
              </a:rPr>
              <a:t>oténuse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B4CEB0E2-5AED-4A06-82DD-F2C6286C89E8}"/>
              </a:ext>
            </a:extLst>
          </p:cNvPr>
          <p:cNvSpPr txBox="1"/>
          <p:nvPr/>
        </p:nvSpPr>
        <p:spPr>
          <a:xfrm>
            <a:off x="9855407" y="1059261"/>
            <a:ext cx="2200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tan</a:t>
            </a:r>
            <a:r>
              <a:rPr lang="fr-FR" sz="800" dirty="0">
                <a:solidFill>
                  <a:srgbClr val="FF0000"/>
                </a:solidFill>
              </a:rPr>
              <a:t>gente</a:t>
            </a:r>
            <a:r>
              <a:rPr lang="fr-FR" dirty="0">
                <a:solidFill>
                  <a:srgbClr val="FF0000"/>
                </a:solidFill>
              </a:rPr>
              <a:t> = opp</a:t>
            </a:r>
            <a:r>
              <a:rPr lang="fr-FR" sz="800" dirty="0">
                <a:solidFill>
                  <a:srgbClr val="FF0000"/>
                </a:solidFill>
              </a:rPr>
              <a:t>osé</a:t>
            </a:r>
            <a:r>
              <a:rPr lang="fr-FR" dirty="0">
                <a:solidFill>
                  <a:srgbClr val="FF0000"/>
                </a:solidFill>
              </a:rPr>
              <a:t> / adj</a:t>
            </a:r>
            <a:r>
              <a:rPr lang="fr-FR" sz="800" dirty="0">
                <a:solidFill>
                  <a:srgbClr val="FF0000"/>
                </a:solidFill>
              </a:rPr>
              <a:t>acent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ZoneTexte 22">
                <a:extLst>
                  <a:ext uri="{FF2B5EF4-FFF2-40B4-BE49-F238E27FC236}">
                    <a16:creationId xmlns:a16="http://schemas.microsoft.com/office/drawing/2014/main" id="{67D2572D-4CCD-4D62-99D1-319050E00F7C}"/>
                  </a:ext>
                </a:extLst>
              </p:cNvPr>
              <p:cNvSpPr txBox="1"/>
              <p:nvPr/>
            </p:nvSpPr>
            <p:spPr>
              <a:xfrm>
                <a:off x="1045891" y="2458382"/>
                <a:ext cx="5118965" cy="41008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>
                    <a:solidFill>
                      <a:srgbClr val="FFC000"/>
                    </a:solidFill>
                  </a:rPr>
                  <a:t>On cherche quelle formule utiliser.</a:t>
                </a:r>
              </a:p>
              <a:p>
                <a:endParaRPr lang="fr-FR" dirty="0">
                  <a:solidFill>
                    <a:srgbClr val="FFC000"/>
                  </a:solidFill>
                </a:endParaRPr>
              </a:p>
              <a:p>
                <a:r>
                  <a:rPr lang="fr-FR" dirty="0">
                    <a:solidFill>
                      <a:srgbClr val="FFC000"/>
                    </a:solidFill>
                  </a:rPr>
                  <a:t>On connait : 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r-FR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fr-FR" b="0" i="0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</m:acc>
                  </m:oMath>
                </a14:m>
                <a:endParaRPr lang="fr-FR" dirty="0">
                  <a:solidFill>
                    <a:srgbClr val="FFC000"/>
                  </a:solidFill>
                </a:endParaRP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fr-FR" dirty="0">
                    <a:solidFill>
                      <a:srgbClr val="FFC000"/>
                    </a:solidFill>
                  </a:rPr>
                  <a:t>AC : opp</a:t>
                </a:r>
                <a:r>
                  <a:rPr lang="fr-FR" sz="800" dirty="0">
                    <a:solidFill>
                      <a:srgbClr val="FFC000"/>
                    </a:solidFill>
                  </a:rPr>
                  <a:t>osé</a:t>
                </a:r>
              </a:p>
              <a:p>
                <a:r>
                  <a:rPr lang="fr-FR" dirty="0">
                    <a:solidFill>
                      <a:srgbClr val="FFC000"/>
                    </a:solidFill>
                  </a:rPr>
                  <a:t>On cherche :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fr-FR" dirty="0">
                    <a:solidFill>
                      <a:srgbClr val="FFC000"/>
                    </a:solidFill>
                  </a:rPr>
                  <a:t>AB : adj</a:t>
                </a:r>
                <a:r>
                  <a:rPr lang="fr-FR" sz="800" dirty="0">
                    <a:solidFill>
                      <a:srgbClr val="FFC000"/>
                    </a:solidFill>
                  </a:rPr>
                  <a:t>acent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endParaRPr lang="fr-FR" sz="800" dirty="0">
                  <a:solidFill>
                    <a:srgbClr val="FFC000"/>
                  </a:solidFill>
                </a:endParaRPr>
              </a:p>
              <a:p>
                <a:r>
                  <a:rPr lang="fr-FR" dirty="0">
                    <a:solidFill>
                      <a:srgbClr val="FFC000"/>
                    </a:solidFill>
                  </a:rPr>
                  <a:t>La formule qui contient </a:t>
                </a:r>
                <a:r>
                  <a:rPr lang="fr-FR" b="1" dirty="0">
                    <a:solidFill>
                      <a:srgbClr val="FFC000"/>
                    </a:solidFill>
                  </a:rPr>
                  <a:t>opp</a:t>
                </a:r>
                <a:r>
                  <a:rPr lang="fr-FR" sz="800" dirty="0">
                    <a:solidFill>
                      <a:srgbClr val="FFC000"/>
                    </a:solidFill>
                  </a:rPr>
                  <a:t>osé</a:t>
                </a:r>
                <a:r>
                  <a:rPr lang="fr-FR" dirty="0">
                    <a:solidFill>
                      <a:srgbClr val="FFC000"/>
                    </a:solidFill>
                  </a:rPr>
                  <a:t> et </a:t>
                </a:r>
                <a:r>
                  <a:rPr lang="fr-FR" b="1" dirty="0">
                    <a:solidFill>
                      <a:srgbClr val="FFC000"/>
                    </a:solidFill>
                  </a:rPr>
                  <a:t>adj</a:t>
                </a:r>
                <a:r>
                  <a:rPr lang="fr-FR" sz="800" dirty="0">
                    <a:solidFill>
                      <a:srgbClr val="FFC000"/>
                    </a:solidFill>
                  </a:rPr>
                  <a:t>acent</a:t>
                </a:r>
                <a:r>
                  <a:rPr lang="fr-FR" dirty="0">
                    <a:solidFill>
                      <a:srgbClr val="FFC000"/>
                    </a:solidFill>
                  </a:rPr>
                  <a:t> est </a:t>
                </a:r>
                <a:r>
                  <a:rPr lang="fr-FR" b="1" dirty="0">
                    <a:solidFill>
                      <a:srgbClr val="FFC000"/>
                    </a:solidFill>
                  </a:rPr>
                  <a:t>tan</a:t>
                </a:r>
                <a:r>
                  <a:rPr lang="fr-FR" sz="800" dirty="0">
                    <a:solidFill>
                      <a:srgbClr val="FFC000"/>
                    </a:solidFill>
                  </a:rPr>
                  <a:t>gente</a:t>
                </a:r>
              </a:p>
              <a:p>
                <a:endParaRPr lang="fr-FR" dirty="0">
                  <a:solidFill>
                    <a:srgbClr val="FFC000"/>
                  </a:solidFill>
                </a:endParaRPr>
              </a:p>
              <a:p>
                <a:r>
                  <a:rPr lang="fr-FR" dirty="0">
                    <a:solidFill>
                      <a:srgbClr val="FFC000"/>
                    </a:solidFill>
                  </a:rPr>
                  <a:t>On écrit la </a:t>
                </a:r>
                <a:r>
                  <a:rPr lang="fr-FR" b="1" dirty="0">
                    <a:solidFill>
                      <a:srgbClr val="FFC000"/>
                    </a:solidFill>
                  </a:rPr>
                  <a:t>tangente</a:t>
                </a:r>
                <a:r>
                  <a:rPr lang="fr-FR" dirty="0">
                    <a:solidFill>
                      <a:srgbClr val="FFC000"/>
                    </a:solidFill>
                  </a:rPr>
                  <a:t> de l’angle que l’on connait.</a:t>
                </a:r>
              </a:p>
              <a:p>
                <a:endParaRPr lang="fr-FR" dirty="0">
                  <a:solidFill>
                    <a:srgbClr val="FFC000"/>
                  </a:solidFill>
                </a:endParaRPr>
              </a:p>
              <a:p>
                <a:r>
                  <a:rPr lang="fr-FR" dirty="0">
                    <a:solidFill>
                      <a:srgbClr val="FFC000"/>
                    </a:solidFill>
                  </a:rPr>
                  <a:t>On fait bien attention à qui est le dénominateur et </a:t>
                </a:r>
              </a:p>
              <a:p>
                <a:r>
                  <a:rPr lang="fr-FR" dirty="0">
                    <a:solidFill>
                      <a:srgbClr val="FFC000"/>
                    </a:solidFill>
                  </a:rPr>
                  <a:t>qui est le dénominateur sans les inverser. Pour cela,</a:t>
                </a:r>
              </a:p>
              <a:p>
                <a:r>
                  <a:rPr lang="fr-FR" dirty="0">
                    <a:solidFill>
                      <a:srgbClr val="FFC000"/>
                    </a:solidFill>
                  </a:rPr>
                  <a:t>on utilise la formule </a:t>
                </a:r>
                <a:r>
                  <a:rPr lang="fr-FR" dirty="0">
                    <a:solidFill>
                      <a:srgbClr val="FF0000"/>
                    </a:solidFill>
                  </a:rPr>
                  <a:t>tan</a:t>
                </a:r>
                <a:r>
                  <a:rPr lang="fr-FR" sz="800" dirty="0">
                    <a:solidFill>
                      <a:srgbClr val="FF0000"/>
                    </a:solidFill>
                  </a:rPr>
                  <a:t>gente</a:t>
                </a:r>
                <a:r>
                  <a:rPr lang="fr-FR" dirty="0">
                    <a:solidFill>
                      <a:srgbClr val="FF0000"/>
                    </a:solidFill>
                  </a:rPr>
                  <a:t> = opp</a:t>
                </a:r>
                <a:r>
                  <a:rPr lang="fr-FR" sz="800" dirty="0">
                    <a:solidFill>
                      <a:srgbClr val="FF0000"/>
                    </a:solidFill>
                  </a:rPr>
                  <a:t>osé</a:t>
                </a:r>
                <a:r>
                  <a:rPr lang="fr-FR" dirty="0">
                    <a:solidFill>
                      <a:srgbClr val="FF0000"/>
                    </a:solidFill>
                  </a:rPr>
                  <a:t> / adj</a:t>
                </a:r>
                <a:r>
                  <a:rPr lang="fr-FR" sz="800" dirty="0">
                    <a:solidFill>
                      <a:srgbClr val="FF0000"/>
                    </a:solidFill>
                  </a:rPr>
                  <a:t>acent</a:t>
                </a:r>
              </a:p>
            </p:txBody>
          </p:sp>
        </mc:Choice>
        <mc:Fallback>
          <p:sp>
            <p:nvSpPr>
              <p:cNvPr id="23" name="ZoneTexte 22">
                <a:extLst>
                  <a:ext uri="{FF2B5EF4-FFF2-40B4-BE49-F238E27FC236}">
                    <a16:creationId xmlns:a16="http://schemas.microsoft.com/office/drawing/2014/main" id="{67D2572D-4CCD-4D62-99D1-319050E00F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891" y="2458382"/>
                <a:ext cx="5118965" cy="4100866"/>
              </a:xfrm>
              <a:prstGeom prst="rect">
                <a:avLst/>
              </a:prstGeom>
              <a:blipFill>
                <a:blip r:embed="rId2"/>
                <a:stretch>
                  <a:fillRect l="-1073" t="-743" b="-133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F596515B-F884-46CC-8A60-D0FEA09CE00D}"/>
                  </a:ext>
                </a:extLst>
              </p:cNvPr>
              <p:cNvSpPr txBox="1"/>
              <p:nvPr/>
            </p:nvSpPr>
            <p:spPr>
              <a:xfrm>
                <a:off x="5733917" y="1201562"/>
                <a:ext cx="1725024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2400" b="0" i="0" smtClean="0">
                          <a:latin typeface="Cambria Math" panose="02040503050406030204" pitchFamily="18" charset="0"/>
                        </a:rPr>
                        <m:t>tan</m:t>
                      </m:r>
                      <m:d>
                        <m:d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fr-FR" sz="2400" b="0" i="0" smtClean="0"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</m:e>
                          </m:acc>
                        </m:e>
                      </m:d>
                      <m:r>
                        <a:rPr lang="fr-FR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AC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AB</m:t>
                          </m:r>
                        </m:den>
                      </m:f>
                    </m:oMath>
                  </m:oMathPara>
                </a14:m>
                <a:endParaRPr lang="fr-FR" sz="2400" dirty="0"/>
              </a:p>
            </p:txBody>
          </p:sp>
        </mc:Choice>
        <mc:Fallback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F596515B-F884-46CC-8A60-D0FEA09CE0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3917" y="1201562"/>
                <a:ext cx="1725024" cy="69384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Connecteur droit avec flèche 27">
            <a:extLst>
              <a:ext uri="{FF2B5EF4-FFF2-40B4-BE49-F238E27FC236}">
                <a16:creationId xmlns:a16="http://schemas.microsoft.com/office/drawing/2014/main" id="{470094B9-BCED-4C55-994C-90465E69CA1B}"/>
              </a:ext>
            </a:extLst>
          </p:cNvPr>
          <p:cNvCxnSpPr>
            <a:cxnSpLocks/>
          </p:cNvCxnSpPr>
          <p:nvPr/>
        </p:nvCxnSpPr>
        <p:spPr>
          <a:xfrm flipV="1">
            <a:off x="4744720" y="1933574"/>
            <a:ext cx="2071512" cy="1550695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2626D829-2A1E-4A53-B1FB-740159E20D65}"/>
                  </a:ext>
                </a:extLst>
              </p:cNvPr>
              <p:cNvSpPr txBox="1"/>
              <p:nvPr/>
            </p:nvSpPr>
            <p:spPr>
              <a:xfrm>
                <a:off x="5733917" y="2047806"/>
                <a:ext cx="1986121" cy="6989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2400" b="0" i="0" smtClean="0">
                          <a:latin typeface="Cambria Math" panose="02040503050406030204" pitchFamily="18" charset="0"/>
                        </a:rPr>
                        <m:t>tan</m:t>
                      </m:r>
                      <m:d>
                        <m:d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30°</m:t>
                          </m:r>
                        </m:e>
                      </m:d>
                      <m:r>
                        <a:rPr lang="fr-FR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AB</m:t>
                          </m:r>
                        </m:den>
                      </m:f>
                    </m:oMath>
                  </m:oMathPara>
                </a14:m>
                <a:endParaRPr lang="fr-FR" sz="2400" dirty="0"/>
              </a:p>
            </p:txBody>
          </p:sp>
        </mc:Choice>
        <mc:Fallback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2626D829-2A1E-4A53-B1FB-740159E20D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3917" y="2047806"/>
                <a:ext cx="1986121" cy="69897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Connecteur droit avec flèche 35">
            <a:extLst>
              <a:ext uri="{FF2B5EF4-FFF2-40B4-BE49-F238E27FC236}">
                <a16:creationId xmlns:a16="http://schemas.microsoft.com/office/drawing/2014/main" id="{0891C1AF-493A-46F9-9691-FD113CDF1E6C}"/>
              </a:ext>
            </a:extLst>
          </p:cNvPr>
          <p:cNvCxnSpPr>
            <a:cxnSpLocks/>
          </p:cNvCxnSpPr>
          <p:nvPr/>
        </p:nvCxnSpPr>
        <p:spPr>
          <a:xfrm flipH="1" flipV="1">
            <a:off x="6606848" y="2823154"/>
            <a:ext cx="1531312" cy="306818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ZoneTexte 38">
            <a:extLst>
              <a:ext uri="{FF2B5EF4-FFF2-40B4-BE49-F238E27FC236}">
                <a16:creationId xmlns:a16="http://schemas.microsoft.com/office/drawing/2014/main" id="{9A545AF2-4762-4151-83AE-BFA0DB88C744}"/>
              </a:ext>
            </a:extLst>
          </p:cNvPr>
          <p:cNvSpPr txBox="1"/>
          <p:nvPr/>
        </p:nvSpPr>
        <p:spPr>
          <a:xfrm>
            <a:off x="8526299" y="2837938"/>
            <a:ext cx="34884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C000"/>
                </a:solidFill>
              </a:rPr>
              <a:t>Dans la formule, on remplace par</a:t>
            </a:r>
          </a:p>
          <a:p>
            <a:r>
              <a:rPr lang="fr-FR" dirty="0">
                <a:solidFill>
                  <a:srgbClr val="FFC000"/>
                </a:solidFill>
              </a:rPr>
              <a:t>les valeurs données dans l’énoncé.</a:t>
            </a:r>
          </a:p>
          <a:p>
            <a:endParaRPr lang="fr-FR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46252499-A124-4643-A12C-D772B24A2204}"/>
                  </a:ext>
                </a:extLst>
              </p:cNvPr>
              <p:cNvSpPr txBox="1"/>
              <p:nvPr/>
            </p:nvSpPr>
            <p:spPr>
              <a:xfrm>
                <a:off x="5729720" y="2883566"/>
                <a:ext cx="1986121" cy="7143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24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  <m:d>
                            <m:d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400" b="0" i="0" smtClean="0">
                                  <a:latin typeface="Cambria Math" panose="02040503050406030204" pitchFamily="18" charset="0"/>
                                </a:rPr>
                                <m:t>30°</m:t>
                              </m:r>
                            </m:e>
                          </m:d>
                        </m:num>
                        <m:den>
                          <m:r>
                            <a:rPr lang="fr-FR" sz="24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fr-FR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AB</m:t>
                          </m:r>
                        </m:den>
                      </m:f>
                    </m:oMath>
                  </m:oMathPara>
                </a14:m>
                <a:endParaRPr lang="fr-FR" sz="2400" dirty="0"/>
              </a:p>
            </p:txBody>
          </p:sp>
        </mc:Choice>
        <mc:Fallback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46252499-A124-4643-A12C-D772B24A22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9720" y="2883566"/>
                <a:ext cx="1986121" cy="71436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Connecteur droit avec flèche 41">
            <a:extLst>
              <a:ext uri="{FF2B5EF4-FFF2-40B4-BE49-F238E27FC236}">
                <a16:creationId xmlns:a16="http://schemas.microsoft.com/office/drawing/2014/main" id="{53C32AAF-FAD0-48CB-942A-D485F3BF35D3}"/>
              </a:ext>
            </a:extLst>
          </p:cNvPr>
          <p:cNvCxnSpPr>
            <a:cxnSpLocks/>
          </p:cNvCxnSpPr>
          <p:nvPr/>
        </p:nvCxnSpPr>
        <p:spPr>
          <a:xfrm flipH="1" flipV="1">
            <a:off x="6629509" y="3573051"/>
            <a:ext cx="1531312" cy="306818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oneTexte 42">
            <a:extLst>
              <a:ext uri="{FF2B5EF4-FFF2-40B4-BE49-F238E27FC236}">
                <a16:creationId xmlns:a16="http://schemas.microsoft.com/office/drawing/2014/main" id="{1700E25A-CE80-4C11-96DC-16C8FB3F5C7C}"/>
              </a:ext>
            </a:extLst>
          </p:cNvPr>
          <p:cNvSpPr txBox="1"/>
          <p:nvPr/>
        </p:nvSpPr>
        <p:spPr>
          <a:xfrm>
            <a:off x="8548960" y="3587835"/>
            <a:ext cx="35835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C000"/>
                </a:solidFill>
              </a:rPr>
              <a:t>tan(30°) est un nombre, donc on ne </a:t>
            </a:r>
          </a:p>
          <a:p>
            <a:r>
              <a:rPr lang="fr-FR" dirty="0">
                <a:solidFill>
                  <a:srgbClr val="FFC000"/>
                </a:solidFill>
              </a:rPr>
              <a:t>change pas sa valeur en le divisant </a:t>
            </a:r>
          </a:p>
          <a:p>
            <a:r>
              <a:rPr lang="fr-FR" dirty="0">
                <a:solidFill>
                  <a:srgbClr val="FFC000"/>
                </a:solidFill>
              </a:rPr>
              <a:t>par 1.</a:t>
            </a:r>
          </a:p>
          <a:p>
            <a:endParaRPr lang="fr-FR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E4380FFE-FD7A-408C-BAB9-9D1F4F014875}"/>
                  </a:ext>
                </a:extLst>
              </p:cNvPr>
              <p:cNvSpPr txBox="1"/>
              <p:nvPr/>
            </p:nvSpPr>
            <p:spPr>
              <a:xfrm>
                <a:off x="5741397" y="3676574"/>
                <a:ext cx="3418628" cy="753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AB</m:t>
                      </m:r>
                      <m:r>
                        <a:rPr lang="fr-FR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×5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fr-FR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  <m:d>
                            <m:dPr>
                              <m:ctrlP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30°</m:t>
                              </m:r>
                            </m:e>
                          </m:d>
                        </m:den>
                      </m:f>
                      <m:r>
                        <a:rPr lang="fr-FR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fr-FR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8,66</m:t>
                      </m:r>
                      <m:r>
                        <a:rPr lang="fr-FR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cm</m:t>
                      </m:r>
                    </m:oMath>
                  </m:oMathPara>
                </a14:m>
                <a:endParaRPr lang="fr-FR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E4380FFE-FD7A-408C-BAB9-9D1F4F0148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1397" y="3676574"/>
                <a:ext cx="3418628" cy="75360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Connecteur droit avec flèche 44">
            <a:extLst>
              <a:ext uri="{FF2B5EF4-FFF2-40B4-BE49-F238E27FC236}">
                <a16:creationId xmlns:a16="http://schemas.microsoft.com/office/drawing/2014/main" id="{4088623C-0C02-4BD0-8859-65D62E849D21}"/>
              </a:ext>
            </a:extLst>
          </p:cNvPr>
          <p:cNvCxnSpPr>
            <a:cxnSpLocks/>
          </p:cNvCxnSpPr>
          <p:nvPr/>
        </p:nvCxnSpPr>
        <p:spPr>
          <a:xfrm flipH="1" flipV="1">
            <a:off x="7749158" y="4508815"/>
            <a:ext cx="799803" cy="578518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ZoneTexte 45">
            <a:extLst>
              <a:ext uri="{FF2B5EF4-FFF2-40B4-BE49-F238E27FC236}">
                <a16:creationId xmlns:a16="http://schemas.microsoft.com/office/drawing/2014/main" id="{92F28F8A-AFE3-4992-858F-43A330606AC1}"/>
              </a:ext>
            </a:extLst>
          </p:cNvPr>
          <p:cNvSpPr txBox="1"/>
          <p:nvPr/>
        </p:nvSpPr>
        <p:spPr>
          <a:xfrm>
            <a:off x="8514986" y="5076396"/>
            <a:ext cx="32240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C000"/>
                </a:solidFill>
              </a:rPr>
              <a:t>On effectue les produits en croix</a:t>
            </a:r>
          </a:p>
          <a:p>
            <a:r>
              <a:rPr lang="fr-FR" dirty="0">
                <a:solidFill>
                  <a:srgbClr val="FFC000"/>
                </a:solidFill>
              </a:rPr>
              <a:t>et on calcule avec la calculatrice.</a:t>
            </a:r>
          </a:p>
          <a:p>
            <a:endParaRPr lang="fr-FR" dirty="0">
              <a:solidFill>
                <a:srgbClr val="FFC000"/>
              </a:solidFill>
            </a:endParaRP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F826651D-A0F4-4FC5-87F0-EA16AB5EA982}"/>
              </a:ext>
            </a:extLst>
          </p:cNvPr>
          <p:cNvSpPr txBox="1"/>
          <p:nvPr/>
        </p:nvSpPr>
        <p:spPr>
          <a:xfrm>
            <a:off x="-59943" y="-15410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3</a:t>
            </a:r>
            <a:r>
              <a:rPr lang="fr-FR" sz="2400" dirty="0"/>
              <a:t>/6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15123D71-6637-4B57-8829-24F9412C83DF}"/>
              </a:ext>
            </a:extLst>
          </p:cNvPr>
          <p:cNvSpPr txBox="1"/>
          <p:nvPr/>
        </p:nvSpPr>
        <p:spPr>
          <a:xfrm>
            <a:off x="10372025" y="6455769"/>
            <a:ext cx="1801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Hervé LESTIENNE</a:t>
            </a:r>
          </a:p>
        </p:txBody>
      </p:sp>
    </p:spTree>
    <p:extLst>
      <p:ext uri="{BB962C8B-B14F-4D97-AF65-F5344CB8AC3E}">
        <p14:creationId xmlns:p14="http://schemas.microsoft.com/office/powerpoint/2010/main" val="3186216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3" grpId="0"/>
      <p:bldP spid="23" grpId="1"/>
      <p:bldP spid="27" grpId="0"/>
      <p:bldP spid="35" grpId="0"/>
      <p:bldP spid="39" grpId="0"/>
      <p:bldP spid="39" grpId="1"/>
      <p:bldP spid="41" grpId="0"/>
      <p:bldP spid="43" grpId="0"/>
      <p:bldP spid="43" grpId="1"/>
      <p:bldP spid="44" grpId="0"/>
      <p:bldP spid="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3A5BA5AF-A271-4F23-BBA9-2F96A400D44A}"/>
              </a:ext>
            </a:extLst>
          </p:cNvPr>
          <p:cNvSpPr/>
          <p:nvPr/>
        </p:nvSpPr>
        <p:spPr>
          <a:xfrm>
            <a:off x="0" y="-13157"/>
            <a:ext cx="4744720" cy="240788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44807CF-CD1A-49AF-9584-41936ECB7124}"/>
              </a:ext>
            </a:extLst>
          </p:cNvPr>
          <p:cNvSpPr/>
          <p:nvPr/>
        </p:nvSpPr>
        <p:spPr>
          <a:xfrm>
            <a:off x="9733280" y="-13157"/>
            <a:ext cx="2458720" cy="16093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riangle rectangle 4">
            <a:extLst>
              <a:ext uri="{FF2B5EF4-FFF2-40B4-BE49-F238E27FC236}">
                <a16:creationId xmlns:a16="http://schemas.microsoft.com/office/drawing/2014/main" id="{768AAB26-DA3D-41A5-AEA8-CE66D14B7957}"/>
              </a:ext>
            </a:extLst>
          </p:cNvPr>
          <p:cNvSpPr/>
          <p:nvPr/>
        </p:nvSpPr>
        <p:spPr>
          <a:xfrm>
            <a:off x="1655603" y="411061"/>
            <a:ext cx="2298584" cy="1275126"/>
          </a:xfrm>
          <a:prstGeom prst="rt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270A57-C3AE-4A91-B66E-44AB79498E38}"/>
              </a:ext>
            </a:extLst>
          </p:cNvPr>
          <p:cNvSpPr/>
          <p:nvPr/>
        </p:nvSpPr>
        <p:spPr>
          <a:xfrm>
            <a:off x="1655603" y="1506187"/>
            <a:ext cx="180000" cy="1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E21EEAB-3A32-45DE-8CFB-11AF19AEACB7}"/>
              </a:ext>
            </a:extLst>
          </p:cNvPr>
          <p:cNvSpPr txBox="1"/>
          <p:nvPr/>
        </p:nvSpPr>
        <p:spPr>
          <a:xfrm>
            <a:off x="1413693" y="1596187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A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DDCFDC1-6E72-4075-8A66-CC8E63333C96}"/>
              </a:ext>
            </a:extLst>
          </p:cNvPr>
          <p:cNvSpPr txBox="1"/>
          <p:nvPr/>
        </p:nvSpPr>
        <p:spPr>
          <a:xfrm>
            <a:off x="3906817" y="1438966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B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A64973B-AF27-4DF3-AFB0-7C2935922DE3}"/>
              </a:ext>
            </a:extLst>
          </p:cNvPr>
          <p:cNvSpPr txBox="1"/>
          <p:nvPr/>
        </p:nvSpPr>
        <p:spPr>
          <a:xfrm>
            <a:off x="1328433" y="-13157"/>
            <a:ext cx="404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C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D858961D-5EBB-4569-B46B-F3E7E2F9FD83}"/>
              </a:ext>
            </a:extLst>
          </p:cNvPr>
          <p:cNvSpPr txBox="1"/>
          <p:nvPr/>
        </p:nvSpPr>
        <p:spPr>
          <a:xfrm>
            <a:off x="744940" y="700969"/>
            <a:ext cx="9877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5 cm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78A644AA-BB29-402C-A18C-2A431D409331}"/>
              </a:ext>
            </a:extLst>
          </p:cNvPr>
          <p:cNvSpPr txBox="1"/>
          <p:nvPr/>
        </p:nvSpPr>
        <p:spPr>
          <a:xfrm>
            <a:off x="2751980" y="437781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?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D36F2AC0-6292-42F3-83F8-61423D43EFF3}"/>
              </a:ext>
            </a:extLst>
          </p:cNvPr>
          <p:cNvSpPr txBox="1"/>
          <p:nvPr/>
        </p:nvSpPr>
        <p:spPr>
          <a:xfrm>
            <a:off x="2708723" y="1213799"/>
            <a:ext cx="7409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30°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BB618C4C-C6F7-4FCF-8321-AE2DD6A441FA}"/>
              </a:ext>
            </a:extLst>
          </p:cNvPr>
          <p:cNvSpPr/>
          <p:nvPr/>
        </p:nvSpPr>
        <p:spPr>
          <a:xfrm rot="14710683">
            <a:off x="3412116" y="1436376"/>
            <a:ext cx="375424" cy="366062"/>
          </a:xfrm>
          <a:prstGeom prst="arc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A949CA31-8E15-42D8-A16E-1226B0FAD19F}"/>
              </a:ext>
            </a:extLst>
          </p:cNvPr>
          <p:cNvSpPr txBox="1"/>
          <p:nvPr/>
        </p:nvSpPr>
        <p:spPr>
          <a:xfrm>
            <a:off x="4944759" y="536189"/>
            <a:ext cx="33241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Dans ABC rectangle en A,</a:t>
            </a:r>
          </a:p>
        </p:txBody>
      </p: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D33AF242-C3BF-44FA-B0FE-73C78251CEEE}"/>
              </a:ext>
            </a:extLst>
          </p:cNvPr>
          <p:cNvGrpSpPr/>
          <p:nvPr/>
        </p:nvGrpSpPr>
        <p:grpSpPr>
          <a:xfrm>
            <a:off x="5688471" y="94564"/>
            <a:ext cx="2837828" cy="557708"/>
            <a:chOff x="4511040" y="94564"/>
            <a:chExt cx="2837828" cy="557708"/>
          </a:xfrm>
        </p:grpSpPr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94762F83-4AB4-4A7A-944E-DEBA5CCFE133}"/>
                </a:ext>
              </a:extLst>
            </p:cNvPr>
            <p:cNvSpPr txBox="1"/>
            <p:nvPr/>
          </p:nvSpPr>
          <p:spPr>
            <a:xfrm>
              <a:off x="4511040" y="94564"/>
              <a:ext cx="28378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solidFill>
                    <a:srgbClr val="FFC000"/>
                  </a:solidFill>
                </a:rPr>
                <a:t>Obligatoire dans tous les cas</a:t>
              </a:r>
            </a:p>
          </p:txBody>
        </p:sp>
        <p:cxnSp>
          <p:nvCxnSpPr>
            <p:cNvPr id="17" name="Connecteur droit avec flèche 16">
              <a:extLst>
                <a:ext uri="{FF2B5EF4-FFF2-40B4-BE49-F238E27FC236}">
                  <a16:creationId xmlns:a16="http://schemas.microsoft.com/office/drawing/2014/main" id="{128F3E3F-D0EC-4319-AFD6-808A3A607F1E}"/>
                </a:ext>
              </a:extLst>
            </p:cNvPr>
            <p:cNvCxnSpPr>
              <a:stCxn id="15" idx="2"/>
            </p:cNvCxnSpPr>
            <p:nvPr/>
          </p:nvCxnSpPr>
          <p:spPr>
            <a:xfrm flipH="1">
              <a:off x="5638800" y="463896"/>
              <a:ext cx="291154" cy="188376"/>
            </a:xfrm>
            <a:prstGeom prst="straightConnector1">
              <a:avLst/>
            </a:prstGeom>
            <a:ln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5E7F965A-1563-4115-8215-828014CB48DC}"/>
              </a:ext>
            </a:extLst>
          </p:cNvPr>
          <p:cNvSpPr txBox="1"/>
          <p:nvPr/>
        </p:nvSpPr>
        <p:spPr>
          <a:xfrm>
            <a:off x="9858028" y="41729"/>
            <a:ext cx="2333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cos</a:t>
            </a:r>
            <a:r>
              <a:rPr lang="fr-FR" sz="800" dirty="0">
                <a:solidFill>
                  <a:srgbClr val="FF0000"/>
                </a:solidFill>
              </a:rPr>
              <a:t>inus</a:t>
            </a:r>
            <a:r>
              <a:rPr lang="fr-FR" dirty="0">
                <a:solidFill>
                  <a:srgbClr val="FF0000"/>
                </a:solidFill>
              </a:rPr>
              <a:t> = adj</a:t>
            </a:r>
            <a:r>
              <a:rPr lang="fr-FR" sz="800" dirty="0">
                <a:solidFill>
                  <a:srgbClr val="FF0000"/>
                </a:solidFill>
              </a:rPr>
              <a:t>acent</a:t>
            </a:r>
            <a:r>
              <a:rPr lang="fr-FR" dirty="0">
                <a:solidFill>
                  <a:srgbClr val="FF0000"/>
                </a:solidFill>
              </a:rPr>
              <a:t> / hyp</a:t>
            </a:r>
            <a:r>
              <a:rPr lang="fr-FR" sz="800" dirty="0">
                <a:solidFill>
                  <a:srgbClr val="FF0000"/>
                </a:solidFill>
              </a:rPr>
              <a:t>oténuse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55732571-216B-4911-8A2A-DC313316A211}"/>
              </a:ext>
            </a:extLst>
          </p:cNvPr>
          <p:cNvSpPr txBox="1"/>
          <p:nvPr/>
        </p:nvSpPr>
        <p:spPr>
          <a:xfrm>
            <a:off x="9855407" y="532934"/>
            <a:ext cx="2182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sin</a:t>
            </a:r>
            <a:r>
              <a:rPr lang="fr-FR" sz="800" dirty="0">
                <a:solidFill>
                  <a:srgbClr val="FF0000"/>
                </a:solidFill>
              </a:rPr>
              <a:t>us</a:t>
            </a:r>
            <a:r>
              <a:rPr lang="fr-FR" dirty="0">
                <a:solidFill>
                  <a:srgbClr val="FF0000"/>
                </a:solidFill>
              </a:rPr>
              <a:t> = opp</a:t>
            </a:r>
            <a:r>
              <a:rPr lang="fr-FR" sz="800" dirty="0">
                <a:solidFill>
                  <a:srgbClr val="FF0000"/>
                </a:solidFill>
              </a:rPr>
              <a:t>osé</a:t>
            </a:r>
            <a:r>
              <a:rPr lang="fr-FR" dirty="0">
                <a:solidFill>
                  <a:srgbClr val="FF0000"/>
                </a:solidFill>
              </a:rPr>
              <a:t> / hyp</a:t>
            </a:r>
            <a:r>
              <a:rPr lang="fr-FR" sz="800" dirty="0">
                <a:solidFill>
                  <a:srgbClr val="FF0000"/>
                </a:solidFill>
              </a:rPr>
              <a:t>oténuse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B4CEB0E2-5AED-4A06-82DD-F2C6286C89E8}"/>
              </a:ext>
            </a:extLst>
          </p:cNvPr>
          <p:cNvSpPr txBox="1"/>
          <p:nvPr/>
        </p:nvSpPr>
        <p:spPr>
          <a:xfrm>
            <a:off x="9855407" y="1059261"/>
            <a:ext cx="2200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tan</a:t>
            </a:r>
            <a:r>
              <a:rPr lang="fr-FR" sz="800" dirty="0">
                <a:solidFill>
                  <a:srgbClr val="FF0000"/>
                </a:solidFill>
              </a:rPr>
              <a:t>gente</a:t>
            </a:r>
            <a:r>
              <a:rPr lang="fr-FR" dirty="0">
                <a:solidFill>
                  <a:srgbClr val="FF0000"/>
                </a:solidFill>
              </a:rPr>
              <a:t> = opp</a:t>
            </a:r>
            <a:r>
              <a:rPr lang="fr-FR" sz="800" dirty="0">
                <a:solidFill>
                  <a:srgbClr val="FF0000"/>
                </a:solidFill>
              </a:rPr>
              <a:t>osé</a:t>
            </a:r>
            <a:r>
              <a:rPr lang="fr-FR" dirty="0">
                <a:solidFill>
                  <a:srgbClr val="FF0000"/>
                </a:solidFill>
              </a:rPr>
              <a:t> / adj</a:t>
            </a:r>
            <a:r>
              <a:rPr lang="fr-FR" sz="800" dirty="0">
                <a:solidFill>
                  <a:srgbClr val="FF0000"/>
                </a:solidFill>
              </a:rPr>
              <a:t>acent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ZoneTexte 22">
                <a:extLst>
                  <a:ext uri="{FF2B5EF4-FFF2-40B4-BE49-F238E27FC236}">
                    <a16:creationId xmlns:a16="http://schemas.microsoft.com/office/drawing/2014/main" id="{67D2572D-4CCD-4D62-99D1-319050E00F7C}"/>
                  </a:ext>
                </a:extLst>
              </p:cNvPr>
              <p:cNvSpPr txBox="1"/>
              <p:nvPr/>
            </p:nvSpPr>
            <p:spPr>
              <a:xfrm>
                <a:off x="1045891" y="2458382"/>
                <a:ext cx="5019131" cy="41008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>
                    <a:solidFill>
                      <a:srgbClr val="FFC000"/>
                    </a:solidFill>
                  </a:rPr>
                  <a:t>On cherche quelle formule utiliser.</a:t>
                </a:r>
              </a:p>
              <a:p>
                <a:endParaRPr lang="fr-FR" dirty="0">
                  <a:solidFill>
                    <a:srgbClr val="FFC000"/>
                  </a:solidFill>
                </a:endParaRPr>
              </a:p>
              <a:p>
                <a:r>
                  <a:rPr lang="fr-FR" dirty="0">
                    <a:solidFill>
                      <a:srgbClr val="FFC000"/>
                    </a:solidFill>
                  </a:rPr>
                  <a:t>On connait : 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r-FR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fr-FR" b="0" i="0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</m:acc>
                  </m:oMath>
                </a14:m>
                <a:endParaRPr lang="fr-FR" dirty="0">
                  <a:solidFill>
                    <a:srgbClr val="FFC000"/>
                  </a:solidFill>
                </a:endParaRP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fr-FR" dirty="0">
                    <a:solidFill>
                      <a:srgbClr val="FFC000"/>
                    </a:solidFill>
                  </a:rPr>
                  <a:t>AC : opp</a:t>
                </a:r>
                <a:r>
                  <a:rPr lang="fr-FR" sz="800" dirty="0">
                    <a:solidFill>
                      <a:srgbClr val="FFC000"/>
                    </a:solidFill>
                  </a:rPr>
                  <a:t>osé</a:t>
                </a:r>
                <a:endParaRPr lang="fr-FR" dirty="0">
                  <a:solidFill>
                    <a:srgbClr val="FFC000"/>
                  </a:solidFill>
                </a:endParaRPr>
              </a:p>
              <a:p>
                <a:r>
                  <a:rPr lang="fr-FR" dirty="0">
                    <a:solidFill>
                      <a:srgbClr val="FFC000"/>
                    </a:solidFill>
                  </a:rPr>
                  <a:t>On cherche :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fr-FR" dirty="0">
                    <a:solidFill>
                      <a:srgbClr val="FFC000"/>
                    </a:solidFill>
                  </a:rPr>
                  <a:t>BC : hyp</a:t>
                </a:r>
                <a:r>
                  <a:rPr lang="fr-FR" sz="800" dirty="0">
                    <a:solidFill>
                      <a:srgbClr val="FFC000"/>
                    </a:solidFill>
                  </a:rPr>
                  <a:t>oténuse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endParaRPr lang="fr-FR" sz="800" dirty="0">
                  <a:solidFill>
                    <a:srgbClr val="FFC000"/>
                  </a:solidFill>
                </a:endParaRPr>
              </a:p>
              <a:p>
                <a:r>
                  <a:rPr lang="fr-FR" dirty="0">
                    <a:solidFill>
                      <a:srgbClr val="FFC000"/>
                    </a:solidFill>
                  </a:rPr>
                  <a:t>La formule qui contient </a:t>
                </a:r>
                <a:r>
                  <a:rPr lang="fr-FR" b="1" dirty="0">
                    <a:solidFill>
                      <a:srgbClr val="FFC000"/>
                    </a:solidFill>
                  </a:rPr>
                  <a:t>hyp</a:t>
                </a:r>
                <a:r>
                  <a:rPr lang="fr-FR" sz="800" dirty="0">
                    <a:solidFill>
                      <a:srgbClr val="FFC000"/>
                    </a:solidFill>
                  </a:rPr>
                  <a:t>oténuse</a:t>
                </a:r>
                <a:r>
                  <a:rPr lang="fr-FR" dirty="0">
                    <a:solidFill>
                      <a:srgbClr val="FFC000"/>
                    </a:solidFill>
                  </a:rPr>
                  <a:t> et </a:t>
                </a:r>
                <a:r>
                  <a:rPr lang="fr-FR" b="1" dirty="0">
                    <a:solidFill>
                      <a:srgbClr val="FFC000"/>
                    </a:solidFill>
                  </a:rPr>
                  <a:t>opp</a:t>
                </a:r>
                <a:r>
                  <a:rPr lang="fr-FR" sz="800" dirty="0">
                    <a:solidFill>
                      <a:srgbClr val="FFC000"/>
                    </a:solidFill>
                  </a:rPr>
                  <a:t>osé</a:t>
                </a:r>
                <a:r>
                  <a:rPr lang="fr-FR" dirty="0">
                    <a:solidFill>
                      <a:srgbClr val="FFC000"/>
                    </a:solidFill>
                  </a:rPr>
                  <a:t> est </a:t>
                </a:r>
                <a:r>
                  <a:rPr lang="fr-FR" b="1" dirty="0">
                    <a:solidFill>
                      <a:srgbClr val="FFC000"/>
                    </a:solidFill>
                  </a:rPr>
                  <a:t>sin</a:t>
                </a:r>
                <a:r>
                  <a:rPr lang="fr-FR" sz="800" dirty="0">
                    <a:solidFill>
                      <a:srgbClr val="FFC000"/>
                    </a:solidFill>
                  </a:rPr>
                  <a:t>us</a:t>
                </a:r>
              </a:p>
              <a:p>
                <a:endParaRPr lang="fr-FR" dirty="0">
                  <a:solidFill>
                    <a:srgbClr val="FFC000"/>
                  </a:solidFill>
                </a:endParaRPr>
              </a:p>
              <a:p>
                <a:r>
                  <a:rPr lang="fr-FR" dirty="0">
                    <a:solidFill>
                      <a:srgbClr val="FFC000"/>
                    </a:solidFill>
                  </a:rPr>
                  <a:t>On écrit le </a:t>
                </a:r>
                <a:r>
                  <a:rPr lang="fr-FR" b="1" dirty="0">
                    <a:solidFill>
                      <a:srgbClr val="FFC000"/>
                    </a:solidFill>
                  </a:rPr>
                  <a:t>sinus</a:t>
                </a:r>
                <a:r>
                  <a:rPr lang="fr-FR" dirty="0">
                    <a:solidFill>
                      <a:srgbClr val="FFC000"/>
                    </a:solidFill>
                  </a:rPr>
                  <a:t> de l’angle que l’on connait.</a:t>
                </a:r>
              </a:p>
              <a:p>
                <a:endParaRPr lang="fr-FR" dirty="0">
                  <a:solidFill>
                    <a:srgbClr val="FFC000"/>
                  </a:solidFill>
                </a:endParaRPr>
              </a:p>
              <a:p>
                <a:r>
                  <a:rPr lang="fr-FR" dirty="0">
                    <a:solidFill>
                      <a:srgbClr val="FFC000"/>
                    </a:solidFill>
                  </a:rPr>
                  <a:t>On fait bien attention à qui est le dénominateur et </a:t>
                </a:r>
              </a:p>
              <a:p>
                <a:r>
                  <a:rPr lang="fr-FR" dirty="0">
                    <a:solidFill>
                      <a:srgbClr val="FFC000"/>
                    </a:solidFill>
                  </a:rPr>
                  <a:t>qui est le dénominateur sans les inverser. Pour cela,</a:t>
                </a:r>
              </a:p>
              <a:p>
                <a:r>
                  <a:rPr lang="fr-FR" dirty="0">
                    <a:solidFill>
                      <a:srgbClr val="FFC000"/>
                    </a:solidFill>
                  </a:rPr>
                  <a:t>on utilise la formule </a:t>
                </a:r>
                <a:r>
                  <a:rPr lang="fr-FR" dirty="0">
                    <a:solidFill>
                      <a:srgbClr val="FF0000"/>
                    </a:solidFill>
                  </a:rPr>
                  <a:t>sin</a:t>
                </a:r>
                <a:r>
                  <a:rPr lang="fr-FR" sz="800" dirty="0">
                    <a:solidFill>
                      <a:srgbClr val="FF0000"/>
                    </a:solidFill>
                  </a:rPr>
                  <a:t>us</a:t>
                </a:r>
                <a:r>
                  <a:rPr lang="fr-FR" dirty="0">
                    <a:solidFill>
                      <a:srgbClr val="FF0000"/>
                    </a:solidFill>
                  </a:rPr>
                  <a:t> = opp</a:t>
                </a:r>
                <a:r>
                  <a:rPr lang="fr-FR" sz="800" dirty="0">
                    <a:solidFill>
                      <a:srgbClr val="FF0000"/>
                    </a:solidFill>
                  </a:rPr>
                  <a:t>osé</a:t>
                </a:r>
                <a:r>
                  <a:rPr lang="fr-FR" dirty="0">
                    <a:solidFill>
                      <a:srgbClr val="FF0000"/>
                    </a:solidFill>
                  </a:rPr>
                  <a:t> / hyp</a:t>
                </a:r>
                <a:r>
                  <a:rPr lang="fr-FR" sz="800" dirty="0">
                    <a:solidFill>
                      <a:srgbClr val="FF0000"/>
                    </a:solidFill>
                  </a:rPr>
                  <a:t>oténuse</a:t>
                </a:r>
              </a:p>
            </p:txBody>
          </p:sp>
        </mc:Choice>
        <mc:Fallback>
          <p:sp>
            <p:nvSpPr>
              <p:cNvPr id="23" name="ZoneTexte 22">
                <a:extLst>
                  <a:ext uri="{FF2B5EF4-FFF2-40B4-BE49-F238E27FC236}">
                    <a16:creationId xmlns:a16="http://schemas.microsoft.com/office/drawing/2014/main" id="{67D2572D-4CCD-4D62-99D1-319050E00F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891" y="2458382"/>
                <a:ext cx="5019131" cy="4100866"/>
              </a:xfrm>
              <a:prstGeom prst="rect">
                <a:avLst/>
              </a:prstGeom>
              <a:blipFill>
                <a:blip r:embed="rId2"/>
                <a:stretch>
                  <a:fillRect l="-1094" t="-743" r="-122" b="-133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F596515B-F884-46CC-8A60-D0FEA09CE00D}"/>
                  </a:ext>
                </a:extLst>
              </p:cNvPr>
              <p:cNvSpPr txBox="1"/>
              <p:nvPr/>
            </p:nvSpPr>
            <p:spPr>
              <a:xfrm>
                <a:off x="5733917" y="1201562"/>
                <a:ext cx="1702582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2400" b="0" i="0" smtClean="0">
                          <a:latin typeface="Cambria Math" panose="02040503050406030204" pitchFamily="18" charset="0"/>
                        </a:rPr>
                        <m:t>sin</m:t>
                      </m:r>
                      <m:d>
                        <m:d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fr-FR" sz="2400" b="0" i="0" smtClean="0"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</m:e>
                          </m:acc>
                        </m:e>
                      </m:d>
                      <m:r>
                        <a:rPr lang="fr-FR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AC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BC</m:t>
                          </m:r>
                        </m:den>
                      </m:f>
                    </m:oMath>
                  </m:oMathPara>
                </a14:m>
                <a:endParaRPr lang="fr-FR" sz="2400" dirty="0"/>
              </a:p>
            </p:txBody>
          </p:sp>
        </mc:Choice>
        <mc:Fallback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F596515B-F884-46CC-8A60-D0FEA09CE0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3917" y="1201562"/>
                <a:ext cx="1702582" cy="69384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Connecteur droit avec flèche 27">
            <a:extLst>
              <a:ext uri="{FF2B5EF4-FFF2-40B4-BE49-F238E27FC236}">
                <a16:creationId xmlns:a16="http://schemas.microsoft.com/office/drawing/2014/main" id="{470094B9-BCED-4C55-994C-90465E69CA1B}"/>
              </a:ext>
            </a:extLst>
          </p:cNvPr>
          <p:cNvCxnSpPr>
            <a:cxnSpLocks/>
          </p:cNvCxnSpPr>
          <p:nvPr/>
        </p:nvCxnSpPr>
        <p:spPr>
          <a:xfrm flipV="1">
            <a:off x="4744720" y="1933574"/>
            <a:ext cx="2071512" cy="1550695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2626D829-2A1E-4A53-B1FB-740159E20D65}"/>
                  </a:ext>
                </a:extLst>
              </p:cNvPr>
              <p:cNvSpPr txBox="1"/>
              <p:nvPr/>
            </p:nvSpPr>
            <p:spPr>
              <a:xfrm>
                <a:off x="5733917" y="2047806"/>
                <a:ext cx="1930016" cy="7013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2400" b="0" i="0" smtClean="0">
                          <a:latin typeface="Cambria Math" panose="02040503050406030204" pitchFamily="18" charset="0"/>
                        </a:rPr>
                        <m:t>sin</m:t>
                      </m:r>
                      <m:d>
                        <m:d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30°</m:t>
                          </m:r>
                        </m:e>
                      </m:d>
                      <m:r>
                        <a:rPr lang="fr-FR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BC</m:t>
                          </m:r>
                        </m:den>
                      </m:f>
                    </m:oMath>
                  </m:oMathPara>
                </a14:m>
                <a:endParaRPr lang="fr-FR" sz="2400" dirty="0"/>
              </a:p>
            </p:txBody>
          </p:sp>
        </mc:Choice>
        <mc:Fallback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2626D829-2A1E-4A53-B1FB-740159E20D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3917" y="2047806"/>
                <a:ext cx="1930016" cy="7013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Connecteur droit avec flèche 35">
            <a:extLst>
              <a:ext uri="{FF2B5EF4-FFF2-40B4-BE49-F238E27FC236}">
                <a16:creationId xmlns:a16="http://schemas.microsoft.com/office/drawing/2014/main" id="{0891C1AF-493A-46F9-9691-FD113CDF1E6C}"/>
              </a:ext>
            </a:extLst>
          </p:cNvPr>
          <p:cNvCxnSpPr>
            <a:cxnSpLocks/>
          </p:cNvCxnSpPr>
          <p:nvPr/>
        </p:nvCxnSpPr>
        <p:spPr>
          <a:xfrm flipH="1" flipV="1">
            <a:off x="6606848" y="2823154"/>
            <a:ext cx="1531312" cy="306818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ZoneTexte 38">
            <a:extLst>
              <a:ext uri="{FF2B5EF4-FFF2-40B4-BE49-F238E27FC236}">
                <a16:creationId xmlns:a16="http://schemas.microsoft.com/office/drawing/2014/main" id="{9A545AF2-4762-4151-83AE-BFA0DB88C744}"/>
              </a:ext>
            </a:extLst>
          </p:cNvPr>
          <p:cNvSpPr txBox="1"/>
          <p:nvPr/>
        </p:nvSpPr>
        <p:spPr>
          <a:xfrm>
            <a:off x="8526299" y="2837938"/>
            <a:ext cx="34884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C000"/>
                </a:solidFill>
              </a:rPr>
              <a:t>Dans la formule, on remplace par</a:t>
            </a:r>
          </a:p>
          <a:p>
            <a:r>
              <a:rPr lang="fr-FR" dirty="0">
                <a:solidFill>
                  <a:srgbClr val="FFC000"/>
                </a:solidFill>
              </a:rPr>
              <a:t>les valeurs données dans l’énoncé.</a:t>
            </a:r>
          </a:p>
          <a:p>
            <a:endParaRPr lang="fr-FR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46252499-A124-4643-A12C-D772B24A2204}"/>
                  </a:ext>
                </a:extLst>
              </p:cNvPr>
              <p:cNvSpPr txBox="1"/>
              <p:nvPr/>
            </p:nvSpPr>
            <p:spPr>
              <a:xfrm>
                <a:off x="5729720" y="2883566"/>
                <a:ext cx="1930016" cy="7167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24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  <m:d>
                            <m:d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400" b="0" i="0" smtClean="0">
                                  <a:latin typeface="Cambria Math" panose="02040503050406030204" pitchFamily="18" charset="0"/>
                                </a:rPr>
                                <m:t>30°</m:t>
                              </m:r>
                            </m:e>
                          </m:d>
                        </m:num>
                        <m:den>
                          <m:r>
                            <a:rPr lang="fr-FR" sz="24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fr-FR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BC</m:t>
                          </m:r>
                        </m:den>
                      </m:f>
                    </m:oMath>
                  </m:oMathPara>
                </a14:m>
                <a:endParaRPr lang="fr-FR" sz="2400" dirty="0"/>
              </a:p>
            </p:txBody>
          </p:sp>
        </mc:Choice>
        <mc:Fallback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46252499-A124-4643-A12C-D772B24A22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9720" y="2883566"/>
                <a:ext cx="1930016" cy="7167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Connecteur droit avec flèche 41">
            <a:extLst>
              <a:ext uri="{FF2B5EF4-FFF2-40B4-BE49-F238E27FC236}">
                <a16:creationId xmlns:a16="http://schemas.microsoft.com/office/drawing/2014/main" id="{53C32AAF-FAD0-48CB-942A-D485F3BF35D3}"/>
              </a:ext>
            </a:extLst>
          </p:cNvPr>
          <p:cNvCxnSpPr>
            <a:cxnSpLocks/>
          </p:cNvCxnSpPr>
          <p:nvPr/>
        </p:nvCxnSpPr>
        <p:spPr>
          <a:xfrm flipH="1" flipV="1">
            <a:off x="6629509" y="3573051"/>
            <a:ext cx="1531312" cy="306818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oneTexte 42">
            <a:extLst>
              <a:ext uri="{FF2B5EF4-FFF2-40B4-BE49-F238E27FC236}">
                <a16:creationId xmlns:a16="http://schemas.microsoft.com/office/drawing/2014/main" id="{1700E25A-CE80-4C11-96DC-16C8FB3F5C7C}"/>
              </a:ext>
            </a:extLst>
          </p:cNvPr>
          <p:cNvSpPr txBox="1"/>
          <p:nvPr/>
        </p:nvSpPr>
        <p:spPr>
          <a:xfrm>
            <a:off x="8548960" y="3587835"/>
            <a:ext cx="35835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C000"/>
                </a:solidFill>
              </a:rPr>
              <a:t>sin(30°) est un nombre, donc on ne </a:t>
            </a:r>
          </a:p>
          <a:p>
            <a:r>
              <a:rPr lang="fr-FR" dirty="0">
                <a:solidFill>
                  <a:srgbClr val="FFC000"/>
                </a:solidFill>
              </a:rPr>
              <a:t>change pas sa valeur en le divisant </a:t>
            </a:r>
          </a:p>
          <a:p>
            <a:r>
              <a:rPr lang="fr-FR" dirty="0">
                <a:solidFill>
                  <a:srgbClr val="FFC000"/>
                </a:solidFill>
              </a:rPr>
              <a:t>par 1.</a:t>
            </a:r>
          </a:p>
          <a:p>
            <a:endParaRPr lang="fr-FR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E4380FFE-FD7A-408C-BAB9-9D1F4F014875}"/>
                  </a:ext>
                </a:extLst>
              </p:cNvPr>
              <p:cNvSpPr txBox="1"/>
              <p:nvPr/>
            </p:nvSpPr>
            <p:spPr>
              <a:xfrm>
                <a:off x="5741397" y="3676574"/>
                <a:ext cx="3130088" cy="753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BC</m:t>
                      </m:r>
                      <m:r>
                        <a:rPr lang="fr-FR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×5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fr-FR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  <m:d>
                            <m:dPr>
                              <m:ctrlP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30°</m:t>
                              </m:r>
                            </m:e>
                          </m:d>
                        </m:den>
                      </m:f>
                      <m:r>
                        <a:rPr lang="fr-FR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fr-FR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</m:t>
                      </m:r>
                      <m:r>
                        <a:rPr lang="fr-FR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cm</m:t>
                      </m:r>
                    </m:oMath>
                  </m:oMathPara>
                </a14:m>
                <a:endParaRPr lang="fr-FR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E4380FFE-FD7A-408C-BAB9-9D1F4F0148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1397" y="3676574"/>
                <a:ext cx="3130088" cy="75360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Connecteur droit avec flèche 44">
            <a:extLst>
              <a:ext uri="{FF2B5EF4-FFF2-40B4-BE49-F238E27FC236}">
                <a16:creationId xmlns:a16="http://schemas.microsoft.com/office/drawing/2014/main" id="{4088623C-0C02-4BD0-8859-65D62E849D21}"/>
              </a:ext>
            </a:extLst>
          </p:cNvPr>
          <p:cNvCxnSpPr>
            <a:cxnSpLocks/>
          </p:cNvCxnSpPr>
          <p:nvPr/>
        </p:nvCxnSpPr>
        <p:spPr>
          <a:xfrm flipH="1" flipV="1">
            <a:off x="7749158" y="4508815"/>
            <a:ext cx="799803" cy="578518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ZoneTexte 45">
            <a:extLst>
              <a:ext uri="{FF2B5EF4-FFF2-40B4-BE49-F238E27FC236}">
                <a16:creationId xmlns:a16="http://schemas.microsoft.com/office/drawing/2014/main" id="{92F28F8A-AFE3-4992-858F-43A330606AC1}"/>
              </a:ext>
            </a:extLst>
          </p:cNvPr>
          <p:cNvSpPr txBox="1"/>
          <p:nvPr/>
        </p:nvSpPr>
        <p:spPr>
          <a:xfrm>
            <a:off x="8514986" y="5076396"/>
            <a:ext cx="32240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C000"/>
                </a:solidFill>
              </a:rPr>
              <a:t>On effectue les produits en croix</a:t>
            </a:r>
          </a:p>
          <a:p>
            <a:r>
              <a:rPr lang="fr-FR" dirty="0">
                <a:solidFill>
                  <a:srgbClr val="FFC000"/>
                </a:solidFill>
              </a:rPr>
              <a:t>et on calcule avec la calculatrice.</a:t>
            </a:r>
          </a:p>
          <a:p>
            <a:endParaRPr lang="fr-FR" dirty="0">
              <a:solidFill>
                <a:srgbClr val="FFC000"/>
              </a:solidFill>
            </a:endParaRP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F826651D-A0F4-4FC5-87F0-EA16AB5EA982}"/>
              </a:ext>
            </a:extLst>
          </p:cNvPr>
          <p:cNvSpPr txBox="1"/>
          <p:nvPr/>
        </p:nvSpPr>
        <p:spPr>
          <a:xfrm>
            <a:off x="-59943" y="-15410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4</a:t>
            </a:r>
            <a:r>
              <a:rPr lang="fr-FR" sz="2400" dirty="0"/>
              <a:t>/6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0EB29A95-8D57-4585-AB21-0B5B4D441CAF}"/>
              </a:ext>
            </a:extLst>
          </p:cNvPr>
          <p:cNvSpPr txBox="1"/>
          <p:nvPr/>
        </p:nvSpPr>
        <p:spPr>
          <a:xfrm>
            <a:off x="10372025" y="6455769"/>
            <a:ext cx="1801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Hervé LESTIENNE</a:t>
            </a:r>
          </a:p>
        </p:txBody>
      </p:sp>
    </p:spTree>
    <p:extLst>
      <p:ext uri="{BB962C8B-B14F-4D97-AF65-F5344CB8AC3E}">
        <p14:creationId xmlns:p14="http://schemas.microsoft.com/office/powerpoint/2010/main" val="1423929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3" grpId="0"/>
      <p:bldP spid="23" grpId="1"/>
      <p:bldP spid="27" grpId="0"/>
      <p:bldP spid="35" grpId="0"/>
      <p:bldP spid="39" grpId="0"/>
      <p:bldP spid="39" grpId="1"/>
      <p:bldP spid="41" grpId="0"/>
      <p:bldP spid="43" grpId="0"/>
      <p:bldP spid="43" grpId="1"/>
      <p:bldP spid="44" grpId="0"/>
      <p:bldP spid="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3A5BA5AF-A271-4F23-BBA9-2F96A400D44A}"/>
              </a:ext>
            </a:extLst>
          </p:cNvPr>
          <p:cNvSpPr/>
          <p:nvPr/>
        </p:nvSpPr>
        <p:spPr>
          <a:xfrm>
            <a:off x="0" y="-13157"/>
            <a:ext cx="4744720" cy="240788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44807CF-CD1A-49AF-9584-41936ECB7124}"/>
              </a:ext>
            </a:extLst>
          </p:cNvPr>
          <p:cNvSpPr/>
          <p:nvPr/>
        </p:nvSpPr>
        <p:spPr>
          <a:xfrm>
            <a:off x="9733280" y="-13157"/>
            <a:ext cx="2458720" cy="16093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riangle rectangle 4">
            <a:extLst>
              <a:ext uri="{FF2B5EF4-FFF2-40B4-BE49-F238E27FC236}">
                <a16:creationId xmlns:a16="http://schemas.microsoft.com/office/drawing/2014/main" id="{768AAB26-DA3D-41A5-AEA8-CE66D14B7957}"/>
              </a:ext>
            </a:extLst>
          </p:cNvPr>
          <p:cNvSpPr/>
          <p:nvPr/>
        </p:nvSpPr>
        <p:spPr>
          <a:xfrm>
            <a:off x="1655603" y="411061"/>
            <a:ext cx="2298584" cy="1275126"/>
          </a:xfrm>
          <a:prstGeom prst="rt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270A57-C3AE-4A91-B66E-44AB79498E38}"/>
              </a:ext>
            </a:extLst>
          </p:cNvPr>
          <p:cNvSpPr/>
          <p:nvPr/>
        </p:nvSpPr>
        <p:spPr>
          <a:xfrm>
            <a:off x="1655603" y="1506187"/>
            <a:ext cx="180000" cy="1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E21EEAB-3A32-45DE-8CFB-11AF19AEACB7}"/>
              </a:ext>
            </a:extLst>
          </p:cNvPr>
          <p:cNvSpPr txBox="1"/>
          <p:nvPr/>
        </p:nvSpPr>
        <p:spPr>
          <a:xfrm>
            <a:off x="1413693" y="1596187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A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DDCFDC1-6E72-4075-8A66-CC8E63333C96}"/>
              </a:ext>
            </a:extLst>
          </p:cNvPr>
          <p:cNvSpPr txBox="1"/>
          <p:nvPr/>
        </p:nvSpPr>
        <p:spPr>
          <a:xfrm>
            <a:off x="3906817" y="1438966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B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A64973B-AF27-4DF3-AFB0-7C2935922DE3}"/>
              </a:ext>
            </a:extLst>
          </p:cNvPr>
          <p:cNvSpPr txBox="1"/>
          <p:nvPr/>
        </p:nvSpPr>
        <p:spPr>
          <a:xfrm>
            <a:off x="1328433" y="-13157"/>
            <a:ext cx="404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C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D858961D-5EBB-4569-B46B-F3E7E2F9FD83}"/>
              </a:ext>
            </a:extLst>
          </p:cNvPr>
          <p:cNvSpPr txBox="1"/>
          <p:nvPr/>
        </p:nvSpPr>
        <p:spPr>
          <a:xfrm>
            <a:off x="2292730" y="1602587"/>
            <a:ext cx="9877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5 cm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78A644AA-BB29-402C-A18C-2A431D409331}"/>
              </a:ext>
            </a:extLst>
          </p:cNvPr>
          <p:cNvSpPr txBox="1"/>
          <p:nvPr/>
        </p:nvSpPr>
        <p:spPr>
          <a:xfrm>
            <a:off x="1170744" y="783458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?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D36F2AC0-6292-42F3-83F8-61423D43EFF3}"/>
              </a:ext>
            </a:extLst>
          </p:cNvPr>
          <p:cNvSpPr txBox="1"/>
          <p:nvPr/>
        </p:nvSpPr>
        <p:spPr>
          <a:xfrm>
            <a:off x="2708723" y="1213799"/>
            <a:ext cx="7409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30°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BB618C4C-C6F7-4FCF-8321-AE2DD6A441FA}"/>
              </a:ext>
            </a:extLst>
          </p:cNvPr>
          <p:cNvSpPr/>
          <p:nvPr/>
        </p:nvSpPr>
        <p:spPr>
          <a:xfrm rot="14710683">
            <a:off x="3412116" y="1436376"/>
            <a:ext cx="375424" cy="366062"/>
          </a:xfrm>
          <a:prstGeom prst="arc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A949CA31-8E15-42D8-A16E-1226B0FAD19F}"/>
              </a:ext>
            </a:extLst>
          </p:cNvPr>
          <p:cNvSpPr txBox="1"/>
          <p:nvPr/>
        </p:nvSpPr>
        <p:spPr>
          <a:xfrm>
            <a:off x="4944759" y="536189"/>
            <a:ext cx="33241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Dans ABC rectangle en A,</a:t>
            </a:r>
          </a:p>
        </p:txBody>
      </p: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D33AF242-C3BF-44FA-B0FE-73C78251CEEE}"/>
              </a:ext>
            </a:extLst>
          </p:cNvPr>
          <p:cNvGrpSpPr/>
          <p:nvPr/>
        </p:nvGrpSpPr>
        <p:grpSpPr>
          <a:xfrm>
            <a:off x="5688471" y="94564"/>
            <a:ext cx="2837828" cy="557708"/>
            <a:chOff x="4511040" y="94564"/>
            <a:chExt cx="2837828" cy="557708"/>
          </a:xfrm>
        </p:grpSpPr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94762F83-4AB4-4A7A-944E-DEBA5CCFE133}"/>
                </a:ext>
              </a:extLst>
            </p:cNvPr>
            <p:cNvSpPr txBox="1"/>
            <p:nvPr/>
          </p:nvSpPr>
          <p:spPr>
            <a:xfrm>
              <a:off x="4511040" y="94564"/>
              <a:ext cx="28378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solidFill>
                    <a:srgbClr val="FFC000"/>
                  </a:solidFill>
                </a:rPr>
                <a:t>Obligatoire dans tous les cas</a:t>
              </a:r>
            </a:p>
          </p:txBody>
        </p:sp>
        <p:cxnSp>
          <p:nvCxnSpPr>
            <p:cNvPr id="17" name="Connecteur droit avec flèche 16">
              <a:extLst>
                <a:ext uri="{FF2B5EF4-FFF2-40B4-BE49-F238E27FC236}">
                  <a16:creationId xmlns:a16="http://schemas.microsoft.com/office/drawing/2014/main" id="{128F3E3F-D0EC-4319-AFD6-808A3A607F1E}"/>
                </a:ext>
              </a:extLst>
            </p:cNvPr>
            <p:cNvCxnSpPr>
              <a:stCxn id="15" idx="2"/>
            </p:cNvCxnSpPr>
            <p:nvPr/>
          </p:nvCxnSpPr>
          <p:spPr>
            <a:xfrm flipH="1">
              <a:off x="5638800" y="463896"/>
              <a:ext cx="291154" cy="188376"/>
            </a:xfrm>
            <a:prstGeom prst="straightConnector1">
              <a:avLst/>
            </a:prstGeom>
            <a:ln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5E7F965A-1563-4115-8215-828014CB48DC}"/>
              </a:ext>
            </a:extLst>
          </p:cNvPr>
          <p:cNvSpPr txBox="1"/>
          <p:nvPr/>
        </p:nvSpPr>
        <p:spPr>
          <a:xfrm>
            <a:off x="9858028" y="41729"/>
            <a:ext cx="2333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cos</a:t>
            </a:r>
            <a:r>
              <a:rPr lang="fr-FR" sz="800" dirty="0">
                <a:solidFill>
                  <a:srgbClr val="FF0000"/>
                </a:solidFill>
              </a:rPr>
              <a:t>inus</a:t>
            </a:r>
            <a:r>
              <a:rPr lang="fr-FR" dirty="0">
                <a:solidFill>
                  <a:srgbClr val="FF0000"/>
                </a:solidFill>
              </a:rPr>
              <a:t> = adj</a:t>
            </a:r>
            <a:r>
              <a:rPr lang="fr-FR" sz="800" dirty="0">
                <a:solidFill>
                  <a:srgbClr val="FF0000"/>
                </a:solidFill>
              </a:rPr>
              <a:t>acent</a:t>
            </a:r>
            <a:r>
              <a:rPr lang="fr-FR" dirty="0">
                <a:solidFill>
                  <a:srgbClr val="FF0000"/>
                </a:solidFill>
              </a:rPr>
              <a:t> / hyp</a:t>
            </a:r>
            <a:r>
              <a:rPr lang="fr-FR" sz="800" dirty="0">
                <a:solidFill>
                  <a:srgbClr val="FF0000"/>
                </a:solidFill>
              </a:rPr>
              <a:t>oténuse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55732571-216B-4911-8A2A-DC313316A211}"/>
              </a:ext>
            </a:extLst>
          </p:cNvPr>
          <p:cNvSpPr txBox="1"/>
          <p:nvPr/>
        </p:nvSpPr>
        <p:spPr>
          <a:xfrm>
            <a:off x="9855407" y="532934"/>
            <a:ext cx="2182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sin</a:t>
            </a:r>
            <a:r>
              <a:rPr lang="fr-FR" sz="800" dirty="0">
                <a:solidFill>
                  <a:srgbClr val="FF0000"/>
                </a:solidFill>
              </a:rPr>
              <a:t>us</a:t>
            </a:r>
            <a:r>
              <a:rPr lang="fr-FR" dirty="0">
                <a:solidFill>
                  <a:srgbClr val="FF0000"/>
                </a:solidFill>
              </a:rPr>
              <a:t> = opp</a:t>
            </a:r>
            <a:r>
              <a:rPr lang="fr-FR" sz="800" dirty="0">
                <a:solidFill>
                  <a:srgbClr val="FF0000"/>
                </a:solidFill>
              </a:rPr>
              <a:t>osé</a:t>
            </a:r>
            <a:r>
              <a:rPr lang="fr-FR" dirty="0">
                <a:solidFill>
                  <a:srgbClr val="FF0000"/>
                </a:solidFill>
              </a:rPr>
              <a:t> / hyp</a:t>
            </a:r>
            <a:r>
              <a:rPr lang="fr-FR" sz="800" dirty="0">
                <a:solidFill>
                  <a:srgbClr val="FF0000"/>
                </a:solidFill>
              </a:rPr>
              <a:t>oténuse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B4CEB0E2-5AED-4A06-82DD-F2C6286C89E8}"/>
              </a:ext>
            </a:extLst>
          </p:cNvPr>
          <p:cNvSpPr txBox="1"/>
          <p:nvPr/>
        </p:nvSpPr>
        <p:spPr>
          <a:xfrm>
            <a:off x="9855407" y="1059261"/>
            <a:ext cx="2200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tan</a:t>
            </a:r>
            <a:r>
              <a:rPr lang="fr-FR" sz="800" dirty="0">
                <a:solidFill>
                  <a:srgbClr val="FF0000"/>
                </a:solidFill>
              </a:rPr>
              <a:t>gente</a:t>
            </a:r>
            <a:r>
              <a:rPr lang="fr-FR" dirty="0">
                <a:solidFill>
                  <a:srgbClr val="FF0000"/>
                </a:solidFill>
              </a:rPr>
              <a:t> = opp</a:t>
            </a:r>
            <a:r>
              <a:rPr lang="fr-FR" sz="800" dirty="0">
                <a:solidFill>
                  <a:srgbClr val="FF0000"/>
                </a:solidFill>
              </a:rPr>
              <a:t>osé</a:t>
            </a:r>
            <a:r>
              <a:rPr lang="fr-FR" dirty="0">
                <a:solidFill>
                  <a:srgbClr val="FF0000"/>
                </a:solidFill>
              </a:rPr>
              <a:t> / adj</a:t>
            </a:r>
            <a:r>
              <a:rPr lang="fr-FR" sz="800" dirty="0">
                <a:solidFill>
                  <a:srgbClr val="FF0000"/>
                </a:solidFill>
              </a:rPr>
              <a:t>acent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ZoneTexte 22">
                <a:extLst>
                  <a:ext uri="{FF2B5EF4-FFF2-40B4-BE49-F238E27FC236}">
                    <a16:creationId xmlns:a16="http://schemas.microsoft.com/office/drawing/2014/main" id="{67D2572D-4CCD-4D62-99D1-319050E00F7C}"/>
                  </a:ext>
                </a:extLst>
              </p:cNvPr>
              <p:cNvSpPr txBox="1"/>
              <p:nvPr/>
            </p:nvSpPr>
            <p:spPr>
              <a:xfrm>
                <a:off x="1045891" y="2458382"/>
                <a:ext cx="5019131" cy="43778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>
                    <a:solidFill>
                      <a:srgbClr val="FFC000"/>
                    </a:solidFill>
                  </a:rPr>
                  <a:t>On cherche quelle formule utiliser.</a:t>
                </a:r>
              </a:p>
              <a:p>
                <a:endParaRPr lang="fr-FR" dirty="0">
                  <a:solidFill>
                    <a:srgbClr val="FFC000"/>
                  </a:solidFill>
                </a:endParaRPr>
              </a:p>
              <a:p>
                <a:r>
                  <a:rPr lang="fr-FR" dirty="0">
                    <a:solidFill>
                      <a:srgbClr val="FFC000"/>
                    </a:solidFill>
                  </a:rPr>
                  <a:t>On connait : 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r-FR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fr-FR" b="0" i="0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</m:acc>
                  </m:oMath>
                </a14:m>
                <a:endParaRPr lang="fr-FR" dirty="0">
                  <a:solidFill>
                    <a:srgbClr val="FFC000"/>
                  </a:solidFill>
                </a:endParaRP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fr-FR" dirty="0">
                    <a:solidFill>
                      <a:srgbClr val="FFC000"/>
                    </a:solidFill>
                  </a:rPr>
                  <a:t>AB : adj</a:t>
                </a:r>
                <a:r>
                  <a:rPr lang="fr-FR" sz="800" dirty="0">
                    <a:solidFill>
                      <a:srgbClr val="FFC000"/>
                    </a:solidFill>
                  </a:rPr>
                  <a:t>acent</a:t>
                </a:r>
                <a:endParaRPr lang="fr-FR" dirty="0">
                  <a:solidFill>
                    <a:srgbClr val="FFC000"/>
                  </a:solidFill>
                </a:endParaRPr>
              </a:p>
              <a:p>
                <a:r>
                  <a:rPr lang="fr-FR" dirty="0">
                    <a:solidFill>
                      <a:srgbClr val="FFC000"/>
                    </a:solidFill>
                  </a:rPr>
                  <a:t>On cherche :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fr-FR" dirty="0">
                    <a:solidFill>
                      <a:srgbClr val="FFC000"/>
                    </a:solidFill>
                  </a:rPr>
                  <a:t>AC : opp</a:t>
                </a:r>
                <a:r>
                  <a:rPr lang="fr-FR" sz="800" dirty="0">
                    <a:solidFill>
                      <a:srgbClr val="FFC000"/>
                    </a:solidFill>
                  </a:rPr>
                  <a:t>osé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fr-FR" dirty="0">
                    <a:solidFill>
                      <a:srgbClr val="FFC000"/>
                    </a:solidFill>
                  </a:rPr>
                  <a:t>AB : adj</a:t>
                </a:r>
                <a:r>
                  <a:rPr lang="fr-FR" sz="800" dirty="0">
                    <a:solidFill>
                      <a:srgbClr val="FFC000"/>
                    </a:solidFill>
                  </a:rPr>
                  <a:t>acent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endParaRPr lang="fr-FR" sz="800" dirty="0">
                  <a:solidFill>
                    <a:srgbClr val="FFC000"/>
                  </a:solidFill>
                </a:endParaRPr>
              </a:p>
              <a:p>
                <a:r>
                  <a:rPr lang="fr-FR" dirty="0">
                    <a:solidFill>
                      <a:srgbClr val="FFC000"/>
                    </a:solidFill>
                  </a:rPr>
                  <a:t>La formule qui contient </a:t>
                </a:r>
                <a:r>
                  <a:rPr lang="fr-FR" b="1" dirty="0">
                    <a:solidFill>
                      <a:srgbClr val="FFC000"/>
                    </a:solidFill>
                  </a:rPr>
                  <a:t>opp</a:t>
                </a:r>
                <a:r>
                  <a:rPr lang="fr-FR" sz="800" dirty="0">
                    <a:solidFill>
                      <a:srgbClr val="FFC000"/>
                    </a:solidFill>
                  </a:rPr>
                  <a:t>osé</a:t>
                </a:r>
                <a:r>
                  <a:rPr lang="fr-FR" dirty="0">
                    <a:solidFill>
                      <a:srgbClr val="FFC000"/>
                    </a:solidFill>
                  </a:rPr>
                  <a:t> et </a:t>
                </a:r>
                <a:r>
                  <a:rPr lang="fr-FR" b="1" dirty="0">
                    <a:solidFill>
                      <a:srgbClr val="FFC000"/>
                    </a:solidFill>
                  </a:rPr>
                  <a:t>adj</a:t>
                </a:r>
                <a:r>
                  <a:rPr lang="fr-FR" sz="800" dirty="0">
                    <a:solidFill>
                      <a:srgbClr val="FFC000"/>
                    </a:solidFill>
                  </a:rPr>
                  <a:t>acent</a:t>
                </a:r>
                <a:r>
                  <a:rPr lang="fr-FR" dirty="0">
                    <a:solidFill>
                      <a:srgbClr val="FFC000"/>
                    </a:solidFill>
                  </a:rPr>
                  <a:t> est </a:t>
                </a:r>
                <a:r>
                  <a:rPr lang="fr-FR" b="1" dirty="0">
                    <a:solidFill>
                      <a:srgbClr val="FFC000"/>
                    </a:solidFill>
                  </a:rPr>
                  <a:t>tan</a:t>
                </a:r>
                <a:r>
                  <a:rPr lang="fr-FR" sz="800" dirty="0">
                    <a:solidFill>
                      <a:srgbClr val="FFC000"/>
                    </a:solidFill>
                  </a:rPr>
                  <a:t>gente</a:t>
                </a:r>
              </a:p>
              <a:p>
                <a:endParaRPr lang="fr-FR" dirty="0">
                  <a:solidFill>
                    <a:srgbClr val="FFC000"/>
                  </a:solidFill>
                </a:endParaRPr>
              </a:p>
              <a:p>
                <a:r>
                  <a:rPr lang="fr-FR" dirty="0">
                    <a:solidFill>
                      <a:srgbClr val="FFC000"/>
                    </a:solidFill>
                  </a:rPr>
                  <a:t>On écrit la </a:t>
                </a:r>
                <a:r>
                  <a:rPr lang="fr-FR" b="1" dirty="0">
                    <a:solidFill>
                      <a:srgbClr val="FFC000"/>
                    </a:solidFill>
                  </a:rPr>
                  <a:t>tangente</a:t>
                </a:r>
                <a:r>
                  <a:rPr lang="fr-FR" dirty="0">
                    <a:solidFill>
                      <a:srgbClr val="FFC000"/>
                    </a:solidFill>
                  </a:rPr>
                  <a:t> de l’angle que l’on connait.</a:t>
                </a:r>
              </a:p>
              <a:p>
                <a:endParaRPr lang="fr-FR" dirty="0">
                  <a:solidFill>
                    <a:srgbClr val="FFC000"/>
                  </a:solidFill>
                </a:endParaRPr>
              </a:p>
              <a:p>
                <a:r>
                  <a:rPr lang="fr-FR" dirty="0">
                    <a:solidFill>
                      <a:srgbClr val="FFC000"/>
                    </a:solidFill>
                  </a:rPr>
                  <a:t>On fait bien attention à qui est le dénominateur et </a:t>
                </a:r>
              </a:p>
              <a:p>
                <a:r>
                  <a:rPr lang="fr-FR" dirty="0">
                    <a:solidFill>
                      <a:srgbClr val="FFC000"/>
                    </a:solidFill>
                  </a:rPr>
                  <a:t>qui est le dénominateur sans les inverser. Pour cela,</a:t>
                </a:r>
              </a:p>
              <a:p>
                <a:r>
                  <a:rPr lang="fr-FR" dirty="0">
                    <a:solidFill>
                      <a:srgbClr val="FFC000"/>
                    </a:solidFill>
                  </a:rPr>
                  <a:t>on utilise la formule </a:t>
                </a:r>
                <a:r>
                  <a:rPr lang="fr-FR" dirty="0">
                    <a:solidFill>
                      <a:srgbClr val="FF0000"/>
                    </a:solidFill>
                  </a:rPr>
                  <a:t>tan</a:t>
                </a:r>
                <a:r>
                  <a:rPr lang="fr-FR" sz="800" dirty="0">
                    <a:solidFill>
                      <a:srgbClr val="FF0000"/>
                    </a:solidFill>
                  </a:rPr>
                  <a:t>gente</a:t>
                </a:r>
                <a:r>
                  <a:rPr lang="fr-FR" dirty="0">
                    <a:solidFill>
                      <a:srgbClr val="FF0000"/>
                    </a:solidFill>
                  </a:rPr>
                  <a:t> = opp</a:t>
                </a:r>
                <a:r>
                  <a:rPr lang="fr-FR" sz="800" dirty="0">
                    <a:solidFill>
                      <a:srgbClr val="FF0000"/>
                    </a:solidFill>
                  </a:rPr>
                  <a:t>osé</a:t>
                </a:r>
                <a:r>
                  <a:rPr lang="fr-FR" dirty="0">
                    <a:solidFill>
                      <a:srgbClr val="FF0000"/>
                    </a:solidFill>
                  </a:rPr>
                  <a:t> / adj</a:t>
                </a:r>
                <a:r>
                  <a:rPr lang="fr-FR" sz="800" dirty="0">
                    <a:solidFill>
                      <a:srgbClr val="FF0000"/>
                    </a:solidFill>
                  </a:rPr>
                  <a:t>acent</a:t>
                </a:r>
              </a:p>
            </p:txBody>
          </p:sp>
        </mc:Choice>
        <mc:Fallback>
          <p:sp>
            <p:nvSpPr>
              <p:cNvPr id="23" name="ZoneTexte 22">
                <a:extLst>
                  <a:ext uri="{FF2B5EF4-FFF2-40B4-BE49-F238E27FC236}">
                    <a16:creationId xmlns:a16="http://schemas.microsoft.com/office/drawing/2014/main" id="{67D2572D-4CCD-4D62-99D1-319050E00F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891" y="2458382"/>
                <a:ext cx="5019131" cy="4377865"/>
              </a:xfrm>
              <a:prstGeom prst="rect">
                <a:avLst/>
              </a:prstGeom>
              <a:blipFill>
                <a:blip r:embed="rId2"/>
                <a:stretch>
                  <a:fillRect l="-1094" t="-696" r="-122" b="-125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F596515B-F884-46CC-8A60-D0FEA09CE00D}"/>
                  </a:ext>
                </a:extLst>
              </p:cNvPr>
              <p:cNvSpPr txBox="1"/>
              <p:nvPr/>
            </p:nvSpPr>
            <p:spPr>
              <a:xfrm>
                <a:off x="5733917" y="1201562"/>
                <a:ext cx="1725024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2400" b="0" i="0" smtClean="0">
                          <a:latin typeface="Cambria Math" panose="02040503050406030204" pitchFamily="18" charset="0"/>
                        </a:rPr>
                        <m:t>tan</m:t>
                      </m:r>
                      <m:d>
                        <m:d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fr-FR" sz="2400" b="0" i="0" smtClean="0"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</m:e>
                          </m:acc>
                        </m:e>
                      </m:d>
                      <m:r>
                        <a:rPr lang="fr-FR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AC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AB</m:t>
                          </m:r>
                        </m:den>
                      </m:f>
                    </m:oMath>
                  </m:oMathPara>
                </a14:m>
                <a:endParaRPr lang="fr-FR" sz="2400" dirty="0"/>
              </a:p>
            </p:txBody>
          </p:sp>
        </mc:Choice>
        <mc:Fallback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F596515B-F884-46CC-8A60-D0FEA09CE0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3917" y="1201562"/>
                <a:ext cx="1725024" cy="69384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Connecteur droit avec flèche 27">
            <a:extLst>
              <a:ext uri="{FF2B5EF4-FFF2-40B4-BE49-F238E27FC236}">
                <a16:creationId xmlns:a16="http://schemas.microsoft.com/office/drawing/2014/main" id="{470094B9-BCED-4C55-994C-90465E69CA1B}"/>
              </a:ext>
            </a:extLst>
          </p:cNvPr>
          <p:cNvCxnSpPr>
            <a:cxnSpLocks/>
          </p:cNvCxnSpPr>
          <p:nvPr/>
        </p:nvCxnSpPr>
        <p:spPr>
          <a:xfrm flipV="1">
            <a:off x="4744720" y="1933574"/>
            <a:ext cx="2071512" cy="1550695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2626D829-2A1E-4A53-B1FB-740159E20D65}"/>
                  </a:ext>
                </a:extLst>
              </p:cNvPr>
              <p:cNvSpPr txBox="1"/>
              <p:nvPr/>
            </p:nvSpPr>
            <p:spPr>
              <a:xfrm>
                <a:off x="5733917" y="2047806"/>
                <a:ext cx="1986121" cy="6989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2400" b="0" i="0" smtClean="0">
                          <a:latin typeface="Cambria Math" panose="02040503050406030204" pitchFamily="18" charset="0"/>
                        </a:rPr>
                        <m:t>tan</m:t>
                      </m:r>
                      <m:d>
                        <m:d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30°</m:t>
                          </m:r>
                        </m:e>
                      </m:d>
                      <m:r>
                        <a:rPr lang="fr-FR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AC</m:t>
                          </m:r>
                        </m:num>
                        <m:den>
                          <m: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fr-FR" sz="2400" dirty="0"/>
              </a:p>
            </p:txBody>
          </p:sp>
        </mc:Choice>
        <mc:Fallback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2626D829-2A1E-4A53-B1FB-740159E20D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3917" y="2047806"/>
                <a:ext cx="1986121" cy="69897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Connecteur droit avec flèche 35">
            <a:extLst>
              <a:ext uri="{FF2B5EF4-FFF2-40B4-BE49-F238E27FC236}">
                <a16:creationId xmlns:a16="http://schemas.microsoft.com/office/drawing/2014/main" id="{0891C1AF-493A-46F9-9691-FD113CDF1E6C}"/>
              </a:ext>
            </a:extLst>
          </p:cNvPr>
          <p:cNvCxnSpPr>
            <a:cxnSpLocks/>
          </p:cNvCxnSpPr>
          <p:nvPr/>
        </p:nvCxnSpPr>
        <p:spPr>
          <a:xfrm flipH="1" flipV="1">
            <a:off x="6606848" y="2823154"/>
            <a:ext cx="1531312" cy="306818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ZoneTexte 38">
            <a:extLst>
              <a:ext uri="{FF2B5EF4-FFF2-40B4-BE49-F238E27FC236}">
                <a16:creationId xmlns:a16="http://schemas.microsoft.com/office/drawing/2014/main" id="{9A545AF2-4762-4151-83AE-BFA0DB88C744}"/>
              </a:ext>
            </a:extLst>
          </p:cNvPr>
          <p:cNvSpPr txBox="1"/>
          <p:nvPr/>
        </p:nvSpPr>
        <p:spPr>
          <a:xfrm>
            <a:off x="8526299" y="2837938"/>
            <a:ext cx="34884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C000"/>
                </a:solidFill>
              </a:rPr>
              <a:t>Dans la formule, on remplace par</a:t>
            </a:r>
          </a:p>
          <a:p>
            <a:r>
              <a:rPr lang="fr-FR" dirty="0">
                <a:solidFill>
                  <a:srgbClr val="FFC000"/>
                </a:solidFill>
              </a:rPr>
              <a:t>les valeurs données dans l’énoncé.</a:t>
            </a:r>
          </a:p>
          <a:p>
            <a:endParaRPr lang="fr-FR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46252499-A124-4643-A12C-D772B24A2204}"/>
                  </a:ext>
                </a:extLst>
              </p:cNvPr>
              <p:cNvSpPr txBox="1"/>
              <p:nvPr/>
            </p:nvSpPr>
            <p:spPr>
              <a:xfrm>
                <a:off x="5729720" y="2883566"/>
                <a:ext cx="1986121" cy="7143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24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  <m:d>
                            <m:d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400" b="0" i="0" smtClean="0">
                                  <a:latin typeface="Cambria Math" panose="02040503050406030204" pitchFamily="18" charset="0"/>
                                </a:rPr>
                                <m:t>30°</m:t>
                              </m:r>
                            </m:e>
                          </m:d>
                        </m:num>
                        <m:den>
                          <m:r>
                            <a:rPr lang="fr-FR" sz="24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fr-FR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AC</m:t>
                          </m:r>
                        </m:num>
                        <m:den>
                          <m: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fr-FR" sz="2400" dirty="0"/>
              </a:p>
            </p:txBody>
          </p:sp>
        </mc:Choice>
        <mc:Fallback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46252499-A124-4643-A12C-D772B24A22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9720" y="2883566"/>
                <a:ext cx="1986121" cy="71436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Connecteur droit avec flèche 41">
            <a:extLst>
              <a:ext uri="{FF2B5EF4-FFF2-40B4-BE49-F238E27FC236}">
                <a16:creationId xmlns:a16="http://schemas.microsoft.com/office/drawing/2014/main" id="{53C32AAF-FAD0-48CB-942A-D485F3BF35D3}"/>
              </a:ext>
            </a:extLst>
          </p:cNvPr>
          <p:cNvCxnSpPr>
            <a:cxnSpLocks/>
          </p:cNvCxnSpPr>
          <p:nvPr/>
        </p:nvCxnSpPr>
        <p:spPr>
          <a:xfrm flipH="1" flipV="1">
            <a:off x="6629509" y="3573051"/>
            <a:ext cx="1531312" cy="306818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oneTexte 42">
            <a:extLst>
              <a:ext uri="{FF2B5EF4-FFF2-40B4-BE49-F238E27FC236}">
                <a16:creationId xmlns:a16="http://schemas.microsoft.com/office/drawing/2014/main" id="{1700E25A-CE80-4C11-96DC-16C8FB3F5C7C}"/>
              </a:ext>
            </a:extLst>
          </p:cNvPr>
          <p:cNvSpPr txBox="1"/>
          <p:nvPr/>
        </p:nvSpPr>
        <p:spPr>
          <a:xfrm>
            <a:off x="8548960" y="3587835"/>
            <a:ext cx="35835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C000"/>
                </a:solidFill>
              </a:rPr>
              <a:t>tan(30°) est un nombre, donc on ne </a:t>
            </a:r>
          </a:p>
          <a:p>
            <a:r>
              <a:rPr lang="fr-FR" dirty="0">
                <a:solidFill>
                  <a:srgbClr val="FFC000"/>
                </a:solidFill>
              </a:rPr>
              <a:t>change pas sa valeur en le divisant </a:t>
            </a:r>
          </a:p>
          <a:p>
            <a:r>
              <a:rPr lang="fr-FR" dirty="0">
                <a:solidFill>
                  <a:srgbClr val="FFC000"/>
                </a:solidFill>
              </a:rPr>
              <a:t>par 1.</a:t>
            </a:r>
          </a:p>
          <a:p>
            <a:endParaRPr lang="fr-FR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E4380FFE-FD7A-408C-BAB9-9D1F4F014875}"/>
                  </a:ext>
                </a:extLst>
              </p:cNvPr>
              <p:cNvSpPr txBox="1"/>
              <p:nvPr/>
            </p:nvSpPr>
            <p:spPr>
              <a:xfrm>
                <a:off x="5741397" y="3676574"/>
                <a:ext cx="3941785" cy="7143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AB</m:t>
                      </m:r>
                      <m:r>
                        <a:rPr lang="fr-FR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fr-FR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  <m:d>
                            <m:dPr>
                              <m:ctrlP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30°</m:t>
                              </m:r>
                            </m:e>
                          </m:d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×5</m:t>
                          </m:r>
                        </m:num>
                        <m:den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fr-FR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fr-FR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2,89</m:t>
                      </m:r>
                      <m:r>
                        <a:rPr lang="fr-FR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cm</m:t>
                      </m:r>
                    </m:oMath>
                  </m:oMathPara>
                </a14:m>
                <a:endParaRPr lang="fr-FR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E4380FFE-FD7A-408C-BAB9-9D1F4F0148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1397" y="3676574"/>
                <a:ext cx="3941785" cy="71436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Connecteur droit avec flèche 44">
            <a:extLst>
              <a:ext uri="{FF2B5EF4-FFF2-40B4-BE49-F238E27FC236}">
                <a16:creationId xmlns:a16="http://schemas.microsoft.com/office/drawing/2014/main" id="{4088623C-0C02-4BD0-8859-65D62E849D21}"/>
              </a:ext>
            </a:extLst>
          </p:cNvPr>
          <p:cNvCxnSpPr>
            <a:cxnSpLocks/>
          </p:cNvCxnSpPr>
          <p:nvPr/>
        </p:nvCxnSpPr>
        <p:spPr>
          <a:xfrm flipH="1" flipV="1">
            <a:off x="7749158" y="4508815"/>
            <a:ext cx="799803" cy="578518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ZoneTexte 45">
            <a:extLst>
              <a:ext uri="{FF2B5EF4-FFF2-40B4-BE49-F238E27FC236}">
                <a16:creationId xmlns:a16="http://schemas.microsoft.com/office/drawing/2014/main" id="{92F28F8A-AFE3-4992-858F-43A330606AC1}"/>
              </a:ext>
            </a:extLst>
          </p:cNvPr>
          <p:cNvSpPr txBox="1"/>
          <p:nvPr/>
        </p:nvSpPr>
        <p:spPr>
          <a:xfrm>
            <a:off x="8514986" y="5076396"/>
            <a:ext cx="32240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C000"/>
                </a:solidFill>
              </a:rPr>
              <a:t>On effectue les produits en croix</a:t>
            </a:r>
          </a:p>
          <a:p>
            <a:r>
              <a:rPr lang="fr-FR" dirty="0">
                <a:solidFill>
                  <a:srgbClr val="FFC000"/>
                </a:solidFill>
              </a:rPr>
              <a:t>et on calcule avec la calculatrice.</a:t>
            </a:r>
          </a:p>
          <a:p>
            <a:endParaRPr lang="fr-FR" dirty="0">
              <a:solidFill>
                <a:srgbClr val="FFC000"/>
              </a:solidFill>
            </a:endParaRP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F826651D-A0F4-4FC5-87F0-EA16AB5EA982}"/>
              </a:ext>
            </a:extLst>
          </p:cNvPr>
          <p:cNvSpPr txBox="1"/>
          <p:nvPr/>
        </p:nvSpPr>
        <p:spPr>
          <a:xfrm>
            <a:off x="-59943" y="-15410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5</a:t>
            </a:r>
            <a:r>
              <a:rPr lang="fr-FR" sz="2400" dirty="0"/>
              <a:t>/6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C596BB08-EC8E-404C-85EA-5897A06CC20B}"/>
              </a:ext>
            </a:extLst>
          </p:cNvPr>
          <p:cNvSpPr txBox="1"/>
          <p:nvPr/>
        </p:nvSpPr>
        <p:spPr>
          <a:xfrm>
            <a:off x="10372025" y="6455769"/>
            <a:ext cx="1801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Hervé LESTIENNE</a:t>
            </a:r>
          </a:p>
        </p:txBody>
      </p:sp>
    </p:spTree>
    <p:extLst>
      <p:ext uri="{BB962C8B-B14F-4D97-AF65-F5344CB8AC3E}">
        <p14:creationId xmlns:p14="http://schemas.microsoft.com/office/powerpoint/2010/main" val="4193614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3" grpId="0"/>
      <p:bldP spid="23" grpId="1"/>
      <p:bldP spid="27" grpId="0"/>
      <p:bldP spid="35" grpId="0"/>
      <p:bldP spid="39" grpId="0"/>
      <p:bldP spid="39" grpId="1"/>
      <p:bldP spid="41" grpId="0"/>
      <p:bldP spid="43" grpId="0"/>
      <p:bldP spid="43" grpId="1"/>
      <p:bldP spid="44" grpId="0"/>
      <p:bldP spid="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3A5BA5AF-A271-4F23-BBA9-2F96A400D44A}"/>
              </a:ext>
            </a:extLst>
          </p:cNvPr>
          <p:cNvSpPr/>
          <p:nvPr/>
        </p:nvSpPr>
        <p:spPr>
          <a:xfrm>
            <a:off x="0" y="-13157"/>
            <a:ext cx="4744720" cy="240788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44807CF-CD1A-49AF-9584-41936ECB7124}"/>
              </a:ext>
            </a:extLst>
          </p:cNvPr>
          <p:cNvSpPr/>
          <p:nvPr/>
        </p:nvSpPr>
        <p:spPr>
          <a:xfrm>
            <a:off x="9733280" y="-13157"/>
            <a:ext cx="2458720" cy="16093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riangle rectangle 4">
            <a:extLst>
              <a:ext uri="{FF2B5EF4-FFF2-40B4-BE49-F238E27FC236}">
                <a16:creationId xmlns:a16="http://schemas.microsoft.com/office/drawing/2014/main" id="{768AAB26-DA3D-41A5-AEA8-CE66D14B7957}"/>
              </a:ext>
            </a:extLst>
          </p:cNvPr>
          <p:cNvSpPr/>
          <p:nvPr/>
        </p:nvSpPr>
        <p:spPr>
          <a:xfrm>
            <a:off x="1655603" y="411061"/>
            <a:ext cx="2298584" cy="1275126"/>
          </a:xfrm>
          <a:prstGeom prst="rt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270A57-C3AE-4A91-B66E-44AB79498E38}"/>
              </a:ext>
            </a:extLst>
          </p:cNvPr>
          <p:cNvSpPr/>
          <p:nvPr/>
        </p:nvSpPr>
        <p:spPr>
          <a:xfrm>
            <a:off x="1655603" y="1506187"/>
            <a:ext cx="180000" cy="1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E21EEAB-3A32-45DE-8CFB-11AF19AEACB7}"/>
              </a:ext>
            </a:extLst>
          </p:cNvPr>
          <p:cNvSpPr txBox="1"/>
          <p:nvPr/>
        </p:nvSpPr>
        <p:spPr>
          <a:xfrm>
            <a:off x="1413693" y="1596187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A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DDCFDC1-6E72-4075-8A66-CC8E63333C96}"/>
              </a:ext>
            </a:extLst>
          </p:cNvPr>
          <p:cNvSpPr txBox="1"/>
          <p:nvPr/>
        </p:nvSpPr>
        <p:spPr>
          <a:xfrm>
            <a:off x="3906817" y="1438966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B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A64973B-AF27-4DF3-AFB0-7C2935922DE3}"/>
              </a:ext>
            </a:extLst>
          </p:cNvPr>
          <p:cNvSpPr txBox="1"/>
          <p:nvPr/>
        </p:nvSpPr>
        <p:spPr>
          <a:xfrm>
            <a:off x="1328433" y="-13157"/>
            <a:ext cx="404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C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D858961D-5EBB-4569-B46B-F3E7E2F9FD83}"/>
              </a:ext>
            </a:extLst>
          </p:cNvPr>
          <p:cNvSpPr txBox="1"/>
          <p:nvPr/>
        </p:nvSpPr>
        <p:spPr>
          <a:xfrm>
            <a:off x="2296104" y="1569840"/>
            <a:ext cx="9877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5 cm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78A644AA-BB29-402C-A18C-2A431D409331}"/>
              </a:ext>
            </a:extLst>
          </p:cNvPr>
          <p:cNvSpPr txBox="1"/>
          <p:nvPr/>
        </p:nvSpPr>
        <p:spPr>
          <a:xfrm>
            <a:off x="2708723" y="505258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?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D36F2AC0-6292-42F3-83F8-61423D43EFF3}"/>
              </a:ext>
            </a:extLst>
          </p:cNvPr>
          <p:cNvSpPr txBox="1"/>
          <p:nvPr/>
        </p:nvSpPr>
        <p:spPr>
          <a:xfrm>
            <a:off x="2708723" y="1213799"/>
            <a:ext cx="7409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30°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BB618C4C-C6F7-4FCF-8321-AE2DD6A441FA}"/>
              </a:ext>
            </a:extLst>
          </p:cNvPr>
          <p:cNvSpPr/>
          <p:nvPr/>
        </p:nvSpPr>
        <p:spPr>
          <a:xfrm rot="14710683">
            <a:off x="3412116" y="1436376"/>
            <a:ext cx="375424" cy="366062"/>
          </a:xfrm>
          <a:prstGeom prst="arc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A949CA31-8E15-42D8-A16E-1226B0FAD19F}"/>
              </a:ext>
            </a:extLst>
          </p:cNvPr>
          <p:cNvSpPr txBox="1"/>
          <p:nvPr/>
        </p:nvSpPr>
        <p:spPr>
          <a:xfrm>
            <a:off x="4944759" y="536189"/>
            <a:ext cx="33241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Dans ABC rectangle en A,</a:t>
            </a:r>
          </a:p>
        </p:txBody>
      </p: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D33AF242-C3BF-44FA-B0FE-73C78251CEEE}"/>
              </a:ext>
            </a:extLst>
          </p:cNvPr>
          <p:cNvGrpSpPr/>
          <p:nvPr/>
        </p:nvGrpSpPr>
        <p:grpSpPr>
          <a:xfrm>
            <a:off x="5688471" y="94564"/>
            <a:ext cx="2837828" cy="557708"/>
            <a:chOff x="4511040" y="94564"/>
            <a:chExt cx="2837828" cy="557708"/>
          </a:xfrm>
        </p:grpSpPr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94762F83-4AB4-4A7A-944E-DEBA5CCFE133}"/>
                </a:ext>
              </a:extLst>
            </p:cNvPr>
            <p:cNvSpPr txBox="1"/>
            <p:nvPr/>
          </p:nvSpPr>
          <p:spPr>
            <a:xfrm>
              <a:off x="4511040" y="94564"/>
              <a:ext cx="28378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solidFill>
                    <a:srgbClr val="FFC000"/>
                  </a:solidFill>
                </a:rPr>
                <a:t>Obligatoire dans tous les cas</a:t>
              </a:r>
            </a:p>
          </p:txBody>
        </p:sp>
        <p:cxnSp>
          <p:nvCxnSpPr>
            <p:cNvPr id="17" name="Connecteur droit avec flèche 16">
              <a:extLst>
                <a:ext uri="{FF2B5EF4-FFF2-40B4-BE49-F238E27FC236}">
                  <a16:creationId xmlns:a16="http://schemas.microsoft.com/office/drawing/2014/main" id="{128F3E3F-D0EC-4319-AFD6-808A3A607F1E}"/>
                </a:ext>
              </a:extLst>
            </p:cNvPr>
            <p:cNvCxnSpPr>
              <a:stCxn id="15" idx="2"/>
            </p:cNvCxnSpPr>
            <p:nvPr/>
          </p:nvCxnSpPr>
          <p:spPr>
            <a:xfrm flipH="1">
              <a:off x="5638800" y="463896"/>
              <a:ext cx="291154" cy="188376"/>
            </a:xfrm>
            <a:prstGeom prst="straightConnector1">
              <a:avLst/>
            </a:prstGeom>
            <a:ln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5E7F965A-1563-4115-8215-828014CB48DC}"/>
              </a:ext>
            </a:extLst>
          </p:cNvPr>
          <p:cNvSpPr txBox="1"/>
          <p:nvPr/>
        </p:nvSpPr>
        <p:spPr>
          <a:xfrm>
            <a:off x="9858028" y="41729"/>
            <a:ext cx="2333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cos</a:t>
            </a:r>
            <a:r>
              <a:rPr lang="fr-FR" sz="800" dirty="0">
                <a:solidFill>
                  <a:srgbClr val="FF0000"/>
                </a:solidFill>
              </a:rPr>
              <a:t>inus</a:t>
            </a:r>
            <a:r>
              <a:rPr lang="fr-FR" dirty="0">
                <a:solidFill>
                  <a:srgbClr val="FF0000"/>
                </a:solidFill>
              </a:rPr>
              <a:t> = adj</a:t>
            </a:r>
            <a:r>
              <a:rPr lang="fr-FR" sz="800" dirty="0">
                <a:solidFill>
                  <a:srgbClr val="FF0000"/>
                </a:solidFill>
              </a:rPr>
              <a:t>acent</a:t>
            </a:r>
            <a:r>
              <a:rPr lang="fr-FR" dirty="0">
                <a:solidFill>
                  <a:srgbClr val="FF0000"/>
                </a:solidFill>
              </a:rPr>
              <a:t> / hyp</a:t>
            </a:r>
            <a:r>
              <a:rPr lang="fr-FR" sz="800" dirty="0">
                <a:solidFill>
                  <a:srgbClr val="FF0000"/>
                </a:solidFill>
              </a:rPr>
              <a:t>oténuse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55732571-216B-4911-8A2A-DC313316A211}"/>
              </a:ext>
            </a:extLst>
          </p:cNvPr>
          <p:cNvSpPr txBox="1"/>
          <p:nvPr/>
        </p:nvSpPr>
        <p:spPr>
          <a:xfrm>
            <a:off x="9855407" y="532934"/>
            <a:ext cx="2182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sin</a:t>
            </a:r>
            <a:r>
              <a:rPr lang="fr-FR" sz="800" dirty="0">
                <a:solidFill>
                  <a:srgbClr val="FF0000"/>
                </a:solidFill>
              </a:rPr>
              <a:t>us</a:t>
            </a:r>
            <a:r>
              <a:rPr lang="fr-FR" dirty="0">
                <a:solidFill>
                  <a:srgbClr val="FF0000"/>
                </a:solidFill>
              </a:rPr>
              <a:t> = opp</a:t>
            </a:r>
            <a:r>
              <a:rPr lang="fr-FR" sz="800" dirty="0">
                <a:solidFill>
                  <a:srgbClr val="FF0000"/>
                </a:solidFill>
              </a:rPr>
              <a:t>osé</a:t>
            </a:r>
            <a:r>
              <a:rPr lang="fr-FR" dirty="0">
                <a:solidFill>
                  <a:srgbClr val="FF0000"/>
                </a:solidFill>
              </a:rPr>
              <a:t> / hyp</a:t>
            </a:r>
            <a:r>
              <a:rPr lang="fr-FR" sz="800" dirty="0">
                <a:solidFill>
                  <a:srgbClr val="FF0000"/>
                </a:solidFill>
              </a:rPr>
              <a:t>oténuse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B4CEB0E2-5AED-4A06-82DD-F2C6286C89E8}"/>
              </a:ext>
            </a:extLst>
          </p:cNvPr>
          <p:cNvSpPr txBox="1"/>
          <p:nvPr/>
        </p:nvSpPr>
        <p:spPr>
          <a:xfrm>
            <a:off x="9855407" y="1059261"/>
            <a:ext cx="2200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tan</a:t>
            </a:r>
            <a:r>
              <a:rPr lang="fr-FR" sz="800" dirty="0">
                <a:solidFill>
                  <a:srgbClr val="FF0000"/>
                </a:solidFill>
              </a:rPr>
              <a:t>gente</a:t>
            </a:r>
            <a:r>
              <a:rPr lang="fr-FR" dirty="0">
                <a:solidFill>
                  <a:srgbClr val="FF0000"/>
                </a:solidFill>
              </a:rPr>
              <a:t> = opp</a:t>
            </a:r>
            <a:r>
              <a:rPr lang="fr-FR" sz="800" dirty="0">
                <a:solidFill>
                  <a:srgbClr val="FF0000"/>
                </a:solidFill>
              </a:rPr>
              <a:t>osé</a:t>
            </a:r>
            <a:r>
              <a:rPr lang="fr-FR" dirty="0">
                <a:solidFill>
                  <a:srgbClr val="FF0000"/>
                </a:solidFill>
              </a:rPr>
              <a:t> / adj</a:t>
            </a:r>
            <a:r>
              <a:rPr lang="fr-FR" sz="800" dirty="0">
                <a:solidFill>
                  <a:srgbClr val="FF0000"/>
                </a:solidFill>
              </a:rPr>
              <a:t>acent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ZoneTexte 22">
                <a:extLst>
                  <a:ext uri="{FF2B5EF4-FFF2-40B4-BE49-F238E27FC236}">
                    <a16:creationId xmlns:a16="http://schemas.microsoft.com/office/drawing/2014/main" id="{67D2572D-4CCD-4D62-99D1-319050E00F7C}"/>
                  </a:ext>
                </a:extLst>
              </p:cNvPr>
              <p:cNvSpPr txBox="1"/>
              <p:nvPr/>
            </p:nvSpPr>
            <p:spPr>
              <a:xfrm>
                <a:off x="1045891" y="2458382"/>
                <a:ext cx="5019131" cy="42239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>
                    <a:solidFill>
                      <a:srgbClr val="FFC000"/>
                    </a:solidFill>
                  </a:rPr>
                  <a:t>On cherche quelle formule utiliser.</a:t>
                </a:r>
              </a:p>
              <a:p>
                <a:endParaRPr lang="fr-FR" dirty="0">
                  <a:solidFill>
                    <a:srgbClr val="FFC000"/>
                  </a:solidFill>
                </a:endParaRPr>
              </a:p>
              <a:p>
                <a:r>
                  <a:rPr lang="fr-FR" dirty="0">
                    <a:solidFill>
                      <a:srgbClr val="FFC000"/>
                    </a:solidFill>
                  </a:rPr>
                  <a:t>On connait : 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r-FR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fr-FR" b="0" i="0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</m:acc>
                  </m:oMath>
                </a14:m>
                <a:endParaRPr lang="fr-FR" dirty="0">
                  <a:solidFill>
                    <a:srgbClr val="FFC000"/>
                  </a:solidFill>
                </a:endParaRP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fr-FR" dirty="0">
                    <a:solidFill>
                      <a:srgbClr val="FFC000"/>
                    </a:solidFill>
                  </a:rPr>
                  <a:t>AB : adj</a:t>
                </a:r>
                <a:r>
                  <a:rPr lang="fr-FR" sz="800" dirty="0">
                    <a:solidFill>
                      <a:srgbClr val="FFC000"/>
                    </a:solidFill>
                  </a:rPr>
                  <a:t>acent</a:t>
                </a:r>
              </a:p>
              <a:p>
                <a:r>
                  <a:rPr lang="fr-FR" dirty="0">
                    <a:solidFill>
                      <a:srgbClr val="FFC000"/>
                    </a:solidFill>
                  </a:rPr>
                  <a:t>On cherche :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fr-FR" dirty="0">
                    <a:solidFill>
                      <a:srgbClr val="FFC000"/>
                    </a:solidFill>
                  </a:rPr>
                  <a:t>BC : hyp</a:t>
                </a:r>
                <a:r>
                  <a:rPr lang="fr-FR" sz="800" dirty="0">
                    <a:solidFill>
                      <a:srgbClr val="FFC000"/>
                    </a:solidFill>
                  </a:rPr>
                  <a:t>oténuse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endParaRPr lang="fr-FR" sz="800" dirty="0">
                  <a:solidFill>
                    <a:srgbClr val="FFC000"/>
                  </a:solidFill>
                </a:endParaRPr>
              </a:p>
              <a:p>
                <a:r>
                  <a:rPr lang="fr-FR" dirty="0">
                    <a:solidFill>
                      <a:srgbClr val="FFC000"/>
                    </a:solidFill>
                  </a:rPr>
                  <a:t>La formule qui contient </a:t>
                </a:r>
                <a:r>
                  <a:rPr lang="fr-FR" b="1" dirty="0">
                    <a:solidFill>
                      <a:srgbClr val="FFC000"/>
                    </a:solidFill>
                  </a:rPr>
                  <a:t>hyp</a:t>
                </a:r>
                <a:r>
                  <a:rPr lang="fr-FR" sz="800" dirty="0">
                    <a:solidFill>
                      <a:srgbClr val="FFC000"/>
                    </a:solidFill>
                  </a:rPr>
                  <a:t>oténuse</a:t>
                </a:r>
                <a:r>
                  <a:rPr lang="fr-FR" dirty="0">
                    <a:solidFill>
                      <a:srgbClr val="FFC000"/>
                    </a:solidFill>
                  </a:rPr>
                  <a:t> et </a:t>
                </a:r>
                <a:r>
                  <a:rPr lang="fr-FR" b="1" dirty="0">
                    <a:solidFill>
                      <a:srgbClr val="FFC000"/>
                    </a:solidFill>
                  </a:rPr>
                  <a:t>adj</a:t>
                </a:r>
                <a:r>
                  <a:rPr lang="fr-FR" sz="800" dirty="0">
                    <a:solidFill>
                      <a:srgbClr val="FFC000"/>
                    </a:solidFill>
                  </a:rPr>
                  <a:t>acent</a:t>
                </a:r>
                <a:r>
                  <a:rPr lang="fr-FR" dirty="0">
                    <a:solidFill>
                      <a:srgbClr val="FFC000"/>
                    </a:solidFill>
                  </a:rPr>
                  <a:t> est </a:t>
                </a:r>
                <a:r>
                  <a:rPr lang="fr-FR" b="1" dirty="0">
                    <a:solidFill>
                      <a:srgbClr val="FFC000"/>
                    </a:solidFill>
                  </a:rPr>
                  <a:t>cos</a:t>
                </a:r>
                <a:r>
                  <a:rPr lang="fr-FR" sz="800" dirty="0">
                    <a:solidFill>
                      <a:srgbClr val="FFC000"/>
                    </a:solidFill>
                  </a:rPr>
                  <a:t>inus</a:t>
                </a:r>
              </a:p>
              <a:p>
                <a:endParaRPr lang="fr-FR" dirty="0">
                  <a:solidFill>
                    <a:srgbClr val="FFC000"/>
                  </a:solidFill>
                </a:endParaRPr>
              </a:p>
              <a:p>
                <a:r>
                  <a:rPr lang="fr-FR" dirty="0">
                    <a:solidFill>
                      <a:srgbClr val="FFC000"/>
                    </a:solidFill>
                  </a:rPr>
                  <a:t>On écrit le </a:t>
                </a:r>
                <a:r>
                  <a:rPr lang="fr-FR" b="1" dirty="0">
                    <a:solidFill>
                      <a:srgbClr val="FFC000"/>
                    </a:solidFill>
                  </a:rPr>
                  <a:t>cosinus</a:t>
                </a:r>
                <a:r>
                  <a:rPr lang="fr-FR" dirty="0">
                    <a:solidFill>
                      <a:srgbClr val="FFC000"/>
                    </a:solidFill>
                  </a:rPr>
                  <a:t> de l’angle que l’on connait.</a:t>
                </a:r>
              </a:p>
              <a:p>
                <a:endParaRPr lang="fr-FR" dirty="0">
                  <a:solidFill>
                    <a:srgbClr val="FFC000"/>
                  </a:solidFill>
                </a:endParaRPr>
              </a:p>
              <a:p>
                <a:r>
                  <a:rPr lang="fr-FR" dirty="0">
                    <a:solidFill>
                      <a:srgbClr val="FFC000"/>
                    </a:solidFill>
                  </a:rPr>
                  <a:t>On fait bien attention à qui est le dénominateur et </a:t>
                </a:r>
              </a:p>
              <a:p>
                <a:r>
                  <a:rPr lang="fr-FR" dirty="0">
                    <a:solidFill>
                      <a:srgbClr val="FFC000"/>
                    </a:solidFill>
                  </a:rPr>
                  <a:t>qui est le dénominateur sans les inverser. Pour cela,</a:t>
                </a:r>
              </a:p>
              <a:p>
                <a:r>
                  <a:rPr lang="fr-FR" dirty="0">
                    <a:solidFill>
                      <a:srgbClr val="FFC000"/>
                    </a:solidFill>
                  </a:rPr>
                  <a:t>on utilise la formule </a:t>
                </a:r>
                <a:r>
                  <a:rPr lang="fr-FR" dirty="0">
                    <a:solidFill>
                      <a:srgbClr val="FF0000"/>
                    </a:solidFill>
                  </a:rPr>
                  <a:t>cos</a:t>
                </a:r>
                <a:r>
                  <a:rPr lang="fr-FR" sz="800" dirty="0">
                    <a:solidFill>
                      <a:srgbClr val="FF0000"/>
                    </a:solidFill>
                  </a:rPr>
                  <a:t>inus</a:t>
                </a:r>
                <a:r>
                  <a:rPr lang="fr-FR" dirty="0">
                    <a:solidFill>
                      <a:srgbClr val="FF0000"/>
                    </a:solidFill>
                  </a:rPr>
                  <a:t> = adj</a:t>
                </a:r>
                <a:r>
                  <a:rPr lang="fr-FR" sz="800" dirty="0">
                    <a:solidFill>
                      <a:srgbClr val="FF0000"/>
                    </a:solidFill>
                  </a:rPr>
                  <a:t>acent</a:t>
                </a:r>
                <a:r>
                  <a:rPr lang="fr-FR" dirty="0">
                    <a:solidFill>
                      <a:srgbClr val="FF0000"/>
                    </a:solidFill>
                  </a:rPr>
                  <a:t> / hyp</a:t>
                </a:r>
                <a:r>
                  <a:rPr lang="fr-FR" sz="800" dirty="0">
                    <a:solidFill>
                      <a:srgbClr val="FF0000"/>
                    </a:solidFill>
                  </a:rPr>
                  <a:t>oténuse</a:t>
                </a:r>
              </a:p>
            </p:txBody>
          </p:sp>
        </mc:Choice>
        <mc:Fallback>
          <p:sp>
            <p:nvSpPr>
              <p:cNvPr id="23" name="ZoneTexte 22">
                <a:extLst>
                  <a:ext uri="{FF2B5EF4-FFF2-40B4-BE49-F238E27FC236}">
                    <a16:creationId xmlns:a16="http://schemas.microsoft.com/office/drawing/2014/main" id="{67D2572D-4CCD-4D62-99D1-319050E00F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891" y="2458382"/>
                <a:ext cx="5019131" cy="4223977"/>
              </a:xfrm>
              <a:prstGeom prst="rect">
                <a:avLst/>
              </a:prstGeom>
              <a:blipFill>
                <a:blip r:embed="rId2"/>
                <a:stretch>
                  <a:fillRect l="-1094" t="-722" r="-12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F596515B-F884-46CC-8A60-D0FEA09CE00D}"/>
                  </a:ext>
                </a:extLst>
              </p:cNvPr>
              <p:cNvSpPr txBox="1"/>
              <p:nvPr/>
            </p:nvSpPr>
            <p:spPr>
              <a:xfrm>
                <a:off x="5733917" y="1201562"/>
                <a:ext cx="1745863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2400" b="0" i="0" smtClean="0">
                          <a:latin typeface="Cambria Math" panose="02040503050406030204" pitchFamily="18" charset="0"/>
                        </a:rPr>
                        <m:t>cos</m:t>
                      </m:r>
                      <m:d>
                        <m:d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fr-FR" sz="2400" b="0" i="0" smtClean="0"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</m:e>
                          </m:acc>
                        </m:e>
                      </m:d>
                      <m:r>
                        <a:rPr lang="fr-FR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AB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BC</m:t>
                          </m:r>
                        </m:den>
                      </m:f>
                    </m:oMath>
                  </m:oMathPara>
                </a14:m>
                <a:endParaRPr lang="fr-FR" sz="2400" dirty="0"/>
              </a:p>
            </p:txBody>
          </p:sp>
        </mc:Choice>
        <mc:Fallback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F596515B-F884-46CC-8A60-D0FEA09CE0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3917" y="1201562"/>
                <a:ext cx="1745863" cy="69384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Connecteur droit avec flèche 27">
            <a:extLst>
              <a:ext uri="{FF2B5EF4-FFF2-40B4-BE49-F238E27FC236}">
                <a16:creationId xmlns:a16="http://schemas.microsoft.com/office/drawing/2014/main" id="{470094B9-BCED-4C55-994C-90465E69CA1B}"/>
              </a:ext>
            </a:extLst>
          </p:cNvPr>
          <p:cNvCxnSpPr>
            <a:cxnSpLocks/>
          </p:cNvCxnSpPr>
          <p:nvPr/>
        </p:nvCxnSpPr>
        <p:spPr>
          <a:xfrm flipV="1">
            <a:off x="4744720" y="1933574"/>
            <a:ext cx="2071512" cy="1550695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2626D829-2A1E-4A53-B1FB-740159E20D65}"/>
                  </a:ext>
                </a:extLst>
              </p:cNvPr>
              <p:cNvSpPr txBox="1"/>
              <p:nvPr/>
            </p:nvSpPr>
            <p:spPr>
              <a:xfrm>
                <a:off x="5733917" y="2047806"/>
                <a:ext cx="1973297" cy="7013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2400" b="0" i="0" smtClean="0">
                          <a:latin typeface="Cambria Math" panose="02040503050406030204" pitchFamily="18" charset="0"/>
                        </a:rPr>
                        <m:t>cos</m:t>
                      </m:r>
                      <m:d>
                        <m:d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30°</m:t>
                          </m:r>
                        </m:e>
                      </m:d>
                      <m:r>
                        <a:rPr lang="fr-FR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BC</m:t>
                          </m:r>
                        </m:den>
                      </m:f>
                    </m:oMath>
                  </m:oMathPara>
                </a14:m>
                <a:endParaRPr lang="fr-FR" sz="2400" dirty="0"/>
              </a:p>
            </p:txBody>
          </p:sp>
        </mc:Choice>
        <mc:Fallback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2626D829-2A1E-4A53-B1FB-740159E20D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3917" y="2047806"/>
                <a:ext cx="1973297" cy="7013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Connecteur droit avec flèche 35">
            <a:extLst>
              <a:ext uri="{FF2B5EF4-FFF2-40B4-BE49-F238E27FC236}">
                <a16:creationId xmlns:a16="http://schemas.microsoft.com/office/drawing/2014/main" id="{0891C1AF-493A-46F9-9691-FD113CDF1E6C}"/>
              </a:ext>
            </a:extLst>
          </p:cNvPr>
          <p:cNvCxnSpPr>
            <a:cxnSpLocks/>
          </p:cNvCxnSpPr>
          <p:nvPr/>
        </p:nvCxnSpPr>
        <p:spPr>
          <a:xfrm flipH="1" flipV="1">
            <a:off x="6606848" y="2823154"/>
            <a:ext cx="1531312" cy="306818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ZoneTexte 38">
            <a:extLst>
              <a:ext uri="{FF2B5EF4-FFF2-40B4-BE49-F238E27FC236}">
                <a16:creationId xmlns:a16="http://schemas.microsoft.com/office/drawing/2014/main" id="{9A545AF2-4762-4151-83AE-BFA0DB88C744}"/>
              </a:ext>
            </a:extLst>
          </p:cNvPr>
          <p:cNvSpPr txBox="1"/>
          <p:nvPr/>
        </p:nvSpPr>
        <p:spPr>
          <a:xfrm>
            <a:off x="8526299" y="2837938"/>
            <a:ext cx="34884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C000"/>
                </a:solidFill>
              </a:rPr>
              <a:t>Dans la formule, on remplace par</a:t>
            </a:r>
          </a:p>
          <a:p>
            <a:r>
              <a:rPr lang="fr-FR" dirty="0">
                <a:solidFill>
                  <a:srgbClr val="FFC000"/>
                </a:solidFill>
              </a:rPr>
              <a:t>les valeurs données dans l’énoncé.</a:t>
            </a:r>
          </a:p>
          <a:p>
            <a:endParaRPr lang="fr-FR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46252499-A124-4643-A12C-D772B24A2204}"/>
                  </a:ext>
                </a:extLst>
              </p:cNvPr>
              <p:cNvSpPr txBox="1"/>
              <p:nvPr/>
            </p:nvSpPr>
            <p:spPr>
              <a:xfrm>
                <a:off x="5729720" y="2883566"/>
                <a:ext cx="1973297" cy="7167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24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  <m:d>
                            <m:d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400" b="0" i="0" smtClean="0">
                                  <a:latin typeface="Cambria Math" panose="02040503050406030204" pitchFamily="18" charset="0"/>
                                </a:rPr>
                                <m:t>30°</m:t>
                              </m:r>
                            </m:e>
                          </m:d>
                        </m:num>
                        <m:den>
                          <m:r>
                            <a:rPr lang="fr-FR" sz="24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fr-FR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BC</m:t>
                          </m:r>
                        </m:den>
                      </m:f>
                    </m:oMath>
                  </m:oMathPara>
                </a14:m>
                <a:endParaRPr lang="fr-FR" sz="2400" dirty="0"/>
              </a:p>
            </p:txBody>
          </p:sp>
        </mc:Choice>
        <mc:Fallback>
          <p:sp>
            <p:nvSpPr>
              <p:cNvPr id="41" name="ZoneTexte 40">
                <a:extLst>
                  <a:ext uri="{FF2B5EF4-FFF2-40B4-BE49-F238E27FC236}">
                    <a16:creationId xmlns:a16="http://schemas.microsoft.com/office/drawing/2014/main" id="{46252499-A124-4643-A12C-D772B24A22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9720" y="2883566"/>
                <a:ext cx="1973297" cy="7167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Connecteur droit avec flèche 41">
            <a:extLst>
              <a:ext uri="{FF2B5EF4-FFF2-40B4-BE49-F238E27FC236}">
                <a16:creationId xmlns:a16="http://schemas.microsoft.com/office/drawing/2014/main" id="{53C32AAF-FAD0-48CB-942A-D485F3BF35D3}"/>
              </a:ext>
            </a:extLst>
          </p:cNvPr>
          <p:cNvCxnSpPr>
            <a:cxnSpLocks/>
          </p:cNvCxnSpPr>
          <p:nvPr/>
        </p:nvCxnSpPr>
        <p:spPr>
          <a:xfrm flipH="1" flipV="1">
            <a:off x="6629509" y="3573051"/>
            <a:ext cx="1531312" cy="306818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oneTexte 42">
            <a:extLst>
              <a:ext uri="{FF2B5EF4-FFF2-40B4-BE49-F238E27FC236}">
                <a16:creationId xmlns:a16="http://schemas.microsoft.com/office/drawing/2014/main" id="{1700E25A-CE80-4C11-96DC-16C8FB3F5C7C}"/>
              </a:ext>
            </a:extLst>
          </p:cNvPr>
          <p:cNvSpPr txBox="1"/>
          <p:nvPr/>
        </p:nvSpPr>
        <p:spPr>
          <a:xfrm>
            <a:off x="8548960" y="3587835"/>
            <a:ext cx="35835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C000"/>
                </a:solidFill>
              </a:rPr>
              <a:t>cos(30°) est un nombre, donc on ne </a:t>
            </a:r>
          </a:p>
          <a:p>
            <a:r>
              <a:rPr lang="fr-FR" dirty="0">
                <a:solidFill>
                  <a:srgbClr val="FFC000"/>
                </a:solidFill>
              </a:rPr>
              <a:t>change pas sa valeur en le divisant </a:t>
            </a:r>
          </a:p>
          <a:p>
            <a:r>
              <a:rPr lang="fr-FR" dirty="0">
                <a:solidFill>
                  <a:srgbClr val="FFC000"/>
                </a:solidFill>
              </a:rPr>
              <a:t>par 1.</a:t>
            </a:r>
          </a:p>
          <a:p>
            <a:endParaRPr lang="fr-FR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E4380FFE-FD7A-408C-BAB9-9D1F4F014875}"/>
                  </a:ext>
                </a:extLst>
              </p:cNvPr>
              <p:cNvSpPr txBox="1"/>
              <p:nvPr/>
            </p:nvSpPr>
            <p:spPr>
              <a:xfrm>
                <a:off x="5741397" y="3676574"/>
                <a:ext cx="3402598" cy="753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BC</m:t>
                      </m:r>
                      <m:r>
                        <a:rPr lang="fr-FR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fr-FR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×5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fr-FR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  <m:d>
                            <m:dPr>
                              <m:ctrlPr>
                                <a:rPr lang="fr-FR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30°</m:t>
                              </m:r>
                            </m:e>
                          </m:d>
                        </m:den>
                      </m:f>
                      <m:r>
                        <a:rPr lang="fr-FR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fr-FR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5,77</m:t>
                      </m:r>
                      <m:r>
                        <a:rPr lang="fr-FR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cm</m:t>
                      </m:r>
                    </m:oMath>
                  </m:oMathPara>
                </a14:m>
                <a:endParaRPr lang="fr-FR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E4380FFE-FD7A-408C-BAB9-9D1F4F0148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1397" y="3676574"/>
                <a:ext cx="3402598" cy="75360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Connecteur droit avec flèche 44">
            <a:extLst>
              <a:ext uri="{FF2B5EF4-FFF2-40B4-BE49-F238E27FC236}">
                <a16:creationId xmlns:a16="http://schemas.microsoft.com/office/drawing/2014/main" id="{4088623C-0C02-4BD0-8859-65D62E849D21}"/>
              </a:ext>
            </a:extLst>
          </p:cNvPr>
          <p:cNvCxnSpPr>
            <a:cxnSpLocks/>
          </p:cNvCxnSpPr>
          <p:nvPr/>
        </p:nvCxnSpPr>
        <p:spPr>
          <a:xfrm flipH="1" flipV="1">
            <a:off x="7749158" y="4508815"/>
            <a:ext cx="799803" cy="578518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ZoneTexte 45">
            <a:extLst>
              <a:ext uri="{FF2B5EF4-FFF2-40B4-BE49-F238E27FC236}">
                <a16:creationId xmlns:a16="http://schemas.microsoft.com/office/drawing/2014/main" id="{92F28F8A-AFE3-4992-858F-43A330606AC1}"/>
              </a:ext>
            </a:extLst>
          </p:cNvPr>
          <p:cNvSpPr txBox="1"/>
          <p:nvPr/>
        </p:nvSpPr>
        <p:spPr>
          <a:xfrm>
            <a:off x="8514986" y="5076396"/>
            <a:ext cx="32240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C000"/>
                </a:solidFill>
              </a:rPr>
              <a:t>On effectue les produits en croix</a:t>
            </a:r>
          </a:p>
          <a:p>
            <a:r>
              <a:rPr lang="fr-FR" dirty="0">
                <a:solidFill>
                  <a:srgbClr val="FFC000"/>
                </a:solidFill>
              </a:rPr>
              <a:t>et on calcule avec la calculatrice.</a:t>
            </a:r>
          </a:p>
          <a:p>
            <a:endParaRPr lang="fr-FR" dirty="0">
              <a:solidFill>
                <a:srgbClr val="FFC000"/>
              </a:solidFill>
            </a:endParaRP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F826651D-A0F4-4FC5-87F0-EA16AB5EA982}"/>
              </a:ext>
            </a:extLst>
          </p:cNvPr>
          <p:cNvSpPr txBox="1"/>
          <p:nvPr/>
        </p:nvSpPr>
        <p:spPr>
          <a:xfrm>
            <a:off x="-59943" y="-15410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6</a:t>
            </a:r>
            <a:r>
              <a:rPr lang="fr-FR" sz="2400" dirty="0"/>
              <a:t>/6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956D4256-78D4-4D89-AFBD-D4BFD08863D7}"/>
              </a:ext>
            </a:extLst>
          </p:cNvPr>
          <p:cNvSpPr txBox="1"/>
          <p:nvPr/>
        </p:nvSpPr>
        <p:spPr>
          <a:xfrm>
            <a:off x="10372025" y="6455769"/>
            <a:ext cx="1801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Hervé LESTIENNE</a:t>
            </a:r>
          </a:p>
        </p:txBody>
      </p:sp>
    </p:spTree>
    <p:extLst>
      <p:ext uri="{BB962C8B-B14F-4D97-AF65-F5344CB8AC3E}">
        <p14:creationId xmlns:p14="http://schemas.microsoft.com/office/powerpoint/2010/main" val="3879728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3" grpId="0"/>
      <p:bldP spid="23" grpId="1"/>
      <p:bldP spid="27" grpId="0"/>
      <p:bldP spid="35" grpId="0"/>
      <p:bldP spid="39" grpId="0"/>
      <p:bldP spid="39" grpId="1"/>
      <p:bldP spid="41" grpId="0"/>
      <p:bldP spid="43" grpId="0"/>
      <p:bldP spid="43" grpId="1"/>
      <p:bldP spid="44" grpId="0"/>
      <p:bldP spid="46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1017</Words>
  <Application>Microsoft Office PowerPoint</Application>
  <PresentationFormat>Grand écran</PresentationFormat>
  <Paragraphs>235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Hervé LESTIENNE</dc:creator>
  <cp:lastModifiedBy>Hervé LESTIENNE</cp:lastModifiedBy>
  <cp:revision>2</cp:revision>
  <dcterms:created xsi:type="dcterms:W3CDTF">2021-03-22T17:55:09Z</dcterms:created>
  <dcterms:modified xsi:type="dcterms:W3CDTF">2021-03-22T20:06:44Z</dcterms:modified>
</cp:coreProperties>
</file>